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tags/tag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783" r:id="rId1"/>
  </p:sldMasterIdLst>
  <p:notesMasterIdLst>
    <p:notesMasterId r:id="rId26"/>
  </p:notesMasterIdLst>
  <p:sldIdLst>
    <p:sldId id="256" r:id="rId2"/>
    <p:sldId id="269" r:id="rId3"/>
    <p:sldId id="282" r:id="rId4"/>
    <p:sldId id="281" r:id="rId5"/>
    <p:sldId id="284" r:id="rId6"/>
    <p:sldId id="283" r:id="rId7"/>
    <p:sldId id="286" r:id="rId8"/>
    <p:sldId id="257" r:id="rId9"/>
    <p:sldId id="287" r:id="rId10"/>
    <p:sldId id="273" r:id="rId11"/>
    <p:sldId id="259" r:id="rId12"/>
    <p:sldId id="260" r:id="rId13"/>
    <p:sldId id="289" r:id="rId14"/>
    <p:sldId id="288" r:id="rId15"/>
    <p:sldId id="290" r:id="rId16"/>
    <p:sldId id="291" r:id="rId17"/>
    <p:sldId id="275" r:id="rId18"/>
    <p:sldId id="294" r:id="rId19"/>
    <p:sldId id="292" r:id="rId20"/>
    <p:sldId id="293" r:id="rId21"/>
    <p:sldId id="295" r:id="rId22"/>
    <p:sldId id="266" r:id="rId23"/>
    <p:sldId id="271" r:id="rId24"/>
    <p:sldId id="26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87920" autoAdjust="0"/>
  </p:normalViewPr>
  <p:slideViewPr>
    <p:cSldViewPr snapToGrid="0">
      <p:cViewPr>
        <p:scale>
          <a:sx n="108" d="100"/>
          <a:sy n="108" d="100"/>
        </p:scale>
        <p:origin x="900" y="1344"/>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wav>
</file>

<file path=ppt/media/media10.wav>
</file>

<file path=ppt/media/media11.wav>
</file>

<file path=ppt/media/media12.wav>
</file>

<file path=ppt/media/media13.wav>
</file>

<file path=ppt/media/media14.wav>
</file>

<file path=ppt/media/media15.wav>
</file>

<file path=ppt/media/media16.wav>
</file>

<file path=ppt/media/media17.wav>
</file>

<file path=ppt/media/media18.wav>
</file>

<file path=ppt/media/media19.wav>
</file>

<file path=ppt/media/media2.wav>
</file>

<file path=ppt/media/media20.wav>
</file>

<file path=ppt/media/media21.wav>
</file>

<file path=ppt/media/media22.wav>
</file>

<file path=ppt/media/media23.wav>
</file>

<file path=ppt/media/media24.wav>
</file>

<file path=ppt/media/media25.wav>
</file>

<file path=ppt/media/media26.wav>
</file>

<file path=ppt/media/media27.wav>
</file>

<file path=ppt/media/media28.wav>
</file>

<file path=ppt/media/media29.wav>
</file>

<file path=ppt/media/media3.wav>
</file>

<file path=ppt/media/media30.wav>
</file>

<file path=ppt/media/media31.wav>
</file>

<file path=ppt/media/media32.wav>
</file>

<file path=ppt/media/media33.wav>
</file>

<file path=ppt/media/media34.wav>
</file>

<file path=ppt/media/media35.wav>
</file>

<file path=ppt/media/media36.wav>
</file>

<file path=ppt/media/media37.wav>
</file>

<file path=ppt/media/media38.wav>
</file>

<file path=ppt/media/media39.wav>
</file>

<file path=ppt/media/media4.wav>
</file>

<file path=ppt/media/media40.wav>
</file>

<file path=ppt/media/media41.wav>
</file>

<file path=ppt/media/media42.wav>
</file>

<file path=ppt/media/media43.wav>
</file>

<file path=ppt/media/media44.wav>
</file>

<file path=ppt/media/media45.wav>
</file>

<file path=ppt/media/media46.wav>
</file>

<file path=ppt/media/media47.wav>
</file>

<file path=ppt/media/media48.wav>
</file>

<file path=ppt/media/media5.wav>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B560A4-4ADD-4E69-9D69-B2017ADEBF66}" type="datetimeFigureOut">
              <a:rPr lang="en-US" smtClean="0"/>
              <a:t>2/26/2018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0E27B81-8B6B-4D23-806F-9C5660B03ADF}" type="slidenum">
              <a:rPr lang="en-US" smtClean="0"/>
              <a:t>‹#›</a:t>
            </a:fld>
            <a:endParaRPr lang="en-US"/>
          </a:p>
        </p:txBody>
      </p:sp>
    </p:spTree>
    <p:extLst>
      <p:ext uri="{BB962C8B-B14F-4D97-AF65-F5344CB8AC3E}">
        <p14:creationId xmlns:p14="http://schemas.microsoft.com/office/powerpoint/2010/main" val="15021916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Challenges – redundancy of 2/4 replicate recordings, non-independent due to small number of patients</a:t>
            </a:r>
          </a:p>
        </p:txBody>
      </p:sp>
      <p:sp>
        <p:nvSpPr>
          <p:cNvPr id="4" name="Slide Number Placeholder 3"/>
          <p:cNvSpPr>
            <a:spLocks noGrp="1"/>
          </p:cNvSpPr>
          <p:nvPr>
            <p:ph type="sldNum" sz="quarter" idx="10"/>
          </p:nvPr>
        </p:nvSpPr>
        <p:spPr/>
        <p:txBody>
          <a:bodyPr/>
          <a:lstStyle/>
          <a:p>
            <a:fld id="{A0E27B81-8B6B-4D23-806F-9C5660B03ADF}" type="slidenum">
              <a:rPr lang="en-US" smtClean="0"/>
              <a:t>11</a:t>
            </a:fld>
            <a:endParaRPr lang="en-US"/>
          </a:p>
        </p:txBody>
      </p:sp>
    </p:spTree>
    <p:extLst>
      <p:ext uri="{BB962C8B-B14F-4D97-AF65-F5344CB8AC3E}">
        <p14:creationId xmlns:p14="http://schemas.microsoft.com/office/powerpoint/2010/main" val="3544767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Clustering, Plotting</a:t>
            </a:r>
          </a:p>
          <a:p>
            <a:r>
              <a:rPr lang="en-US" dirty="0"/>
              <a:t>Plotting informed final decision based on these two types of plots</a:t>
            </a:r>
          </a:p>
        </p:txBody>
      </p:sp>
      <p:sp>
        <p:nvSpPr>
          <p:cNvPr id="4" name="Slide Number Placeholder 3"/>
          <p:cNvSpPr>
            <a:spLocks noGrp="1"/>
          </p:cNvSpPr>
          <p:nvPr>
            <p:ph type="sldNum" sz="quarter" idx="10"/>
          </p:nvPr>
        </p:nvSpPr>
        <p:spPr/>
        <p:txBody>
          <a:bodyPr/>
          <a:lstStyle/>
          <a:p>
            <a:fld id="{A0E27B81-8B6B-4D23-806F-9C5660B03ADF}" type="slidenum">
              <a:rPr lang="en-US" smtClean="0"/>
              <a:t>17</a:t>
            </a:fld>
            <a:endParaRPr lang="en-US"/>
          </a:p>
        </p:txBody>
      </p:sp>
    </p:spTree>
    <p:extLst>
      <p:ext uri="{BB962C8B-B14F-4D97-AF65-F5344CB8AC3E}">
        <p14:creationId xmlns:p14="http://schemas.microsoft.com/office/powerpoint/2010/main" val="713741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Clustering, Plotting</a:t>
            </a:r>
          </a:p>
          <a:p>
            <a:r>
              <a:rPr lang="en-US" dirty="0"/>
              <a:t>Plotting informed final decision based on these two types of plots</a:t>
            </a:r>
          </a:p>
        </p:txBody>
      </p:sp>
      <p:sp>
        <p:nvSpPr>
          <p:cNvPr id="4" name="Slide Number Placeholder 3"/>
          <p:cNvSpPr>
            <a:spLocks noGrp="1"/>
          </p:cNvSpPr>
          <p:nvPr>
            <p:ph type="sldNum" sz="quarter" idx="10"/>
          </p:nvPr>
        </p:nvSpPr>
        <p:spPr/>
        <p:txBody>
          <a:bodyPr/>
          <a:lstStyle/>
          <a:p>
            <a:fld id="{A0E27B81-8B6B-4D23-806F-9C5660B03ADF}" type="slidenum">
              <a:rPr lang="en-US" smtClean="0"/>
              <a:t>18</a:t>
            </a:fld>
            <a:endParaRPr lang="en-US"/>
          </a:p>
        </p:txBody>
      </p:sp>
    </p:spTree>
    <p:extLst>
      <p:ext uri="{BB962C8B-B14F-4D97-AF65-F5344CB8AC3E}">
        <p14:creationId xmlns:p14="http://schemas.microsoft.com/office/powerpoint/2010/main" val="713741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Clustering, Plotting</a:t>
            </a:r>
          </a:p>
          <a:p>
            <a:r>
              <a:rPr lang="en-US" dirty="0"/>
              <a:t>Plotting informed final decision based on these two types of plots</a:t>
            </a:r>
          </a:p>
        </p:txBody>
      </p:sp>
      <p:sp>
        <p:nvSpPr>
          <p:cNvPr id="4" name="Slide Number Placeholder 3"/>
          <p:cNvSpPr>
            <a:spLocks noGrp="1"/>
          </p:cNvSpPr>
          <p:nvPr>
            <p:ph type="sldNum" sz="quarter" idx="10"/>
          </p:nvPr>
        </p:nvSpPr>
        <p:spPr/>
        <p:txBody>
          <a:bodyPr/>
          <a:lstStyle/>
          <a:p>
            <a:fld id="{A0E27B81-8B6B-4D23-806F-9C5660B03ADF}" type="slidenum">
              <a:rPr lang="en-US" smtClean="0"/>
              <a:t>19</a:t>
            </a:fld>
            <a:endParaRPr lang="en-US"/>
          </a:p>
        </p:txBody>
      </p:sp>
    </p:spTree>
    <p:extLst>
      <p:ext uri="{BB962C8B-B14F-4D97-AF65-F5344CB8AC3E}">
        <p14:creationId xmlns:p14="http://schemas.microsoft.com/office/powerpoint/2010/main" val="71374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Clustering, Plotting</a:t>
            </a:r>
          </a:p>
          <a:p>
            <a:r>
              <a:rPr lang="en-US" dirty="0"/>
              <a:t>Plotting informed final decision based on these two types of plots</a:t>
            </a:r>
          </a:p>
        </p:txBody>
      </p:sp>
      <p:sp>
        <p:nvSpPr>
          <p:cNvPr id="4" name="Slide Number Placeholder 3"/>
          <p:cNvSpPr>
            <a:spLocks noGrp="1"/>
          </p:cNvSpPr>
          <p:nvPr>
            <p:ph type="sldNum" sz="quarter" idx="10"/>
          </p:nvPr>
        </p:nvSpPr>
        <p:spPr/>
        <p:txBody>
          <a:bodyPr/>
          <a:lstStyle/>
          <a:p>
            <a:fld id="{A0E27B81-8B6B-4D23-806F-9C5660B03ADF}" type="slidenum">
              <a:rPr lang="en-US" smtClean="0"/>
              <a:t>20</a:t>
            </a:fld>
            <a:endParaRPr lang="en-US"/>
          </a:p>
        </p:txBody>
      </p:sp>
    </p:spTree>
    <p:extLst>
      <p:ext uri="{BB962C8B-B14F-4D97-AF65-F5344CB8AC3E}">
        <p14:creationId xmlns:p14="http://schemas.microsoft.com/office/powerpoint/2010/main" val="71374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Clustering, Plotting</a:t>
            </a:r>
          </a:p>
          <a:p>
            <a:r>
              <a:rPr lang="en-US" dirty="0"/>
              <a:t>Plotting informed final decision based on these two types of plots</a:t>
            </a:r>
          </a:p>
        </p:txBody>
      </p:sp>
      <p:sp>
        <p:nvSpPr>
          <p:cNvPr id="4" name="Slide Number Placeholder 3"/>
          <p:cNvSpPr>
            <a:spLocks noGrp="1"/>
          </p:cNvSpPr>
          <p:nvPr>
            <p:ph type="sldNum" sz="quarter" idx="10"/>
          </p:nvPr>
        </p:nvSpPr>
        <p:spPr/>
        <p:txBody>
          <a:bodyPr/>
          <a:lstStyle/>
          <a:p>
            <a:fld id="{A0E27B81-8B6B-4D23-806F-9C5660B03ADF}" type="slidenum">
              <a:rPr lang="en-US" smtClean="0"/>
              <a:t>21</a:t>
            </a:fld>
            <a:endParaRPr lang="en-US"/>
          </a:p>
        </p:txBody>
      </p:sp>
    </p:spTree>
    <p:extLst>
      <p:ext uri="{BB962C8B-B14F-4D97-AF65-F5344CB8AC3E}">
        <p14:creationId xmlns:p14="http://schemas.microsoft.com/office/powerpoint/2010/main" val="713741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EAB13FA-15EE-42BD-9114-109AB3C7355D}" type="datetimeFigureOut">
              <a:rPr lang="en-US" smtClean="0"/>
              <a:t>2/26/2018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5C110D-C668-4E7B-A57F-D602CA51AF8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89361062"/>
      </p:ext>
    </p:extLst>
  </p:cSld>
  <p:clrMapOvr>
    <a:masterClrMapping/>
  </p:clrMapOvr>
  <p:extLst>
    <p:ext uri="{DCECCB84-F9BA-43D5-87BE-67443E8EF086}">
      <p15:sldGuideLst xmlns:p15="http://schemas.microsoft.com/office/powerpoint/2012/main" xmlns=""/>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AB13FA-15EE-42BD-9114-109AB3C7355D}" type="datetimeFigureOut">
              <a:rPr lang="en-US" smtClean="0"/>
              <a:t>2/26/2018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5C110D-C668-4E7B-A57F-D602CA51AF84}" type="slidenum">
              <a:rPr lang="en-US" smtClean="0"/>
              <a:t>‹#›</a:t>
            </a:fld>
            <a:endParaRPr lang="en-US"/>
          </a:p>
        </p:txBody>
      </p:sp>
    </p:spTree>
    <p:extLst>
      <p:ext uri="{BB962C8B-B14F-4D97-AF65-F5344CB8AC3E}">
        <p14:creationId xmlns:p14="http://schemas.microsoft.com/office/powerpoint/2010/main" val="31152547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AB13FA-15EE-42BD-9114-109AB3C7355D}" type="datetimeFigureOut">
              <a:rPr lang="en-US" smtClean="0"/>
              <a:t>2/26/2018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5C110D-C668-4E7B-A57F-D602CA51AF84}" type="slidenum">
              <a:rPr lang="en-US" smtClean="0"/>
              <a:t>‹#›</a:t>
            </a:fld>
            <a:endParaRPr lang="en-US"/>
          </a:p>
        </p:txBody>
      </p:sp>
    </p:spTree>
    <p:extLst>
      <p:ext uri="{BB962C8B-B14F-4D97-AF65-F5344CB8AC3E}">
        <p14:creationId xmlns:p14="http://schemas.microsoft.com/office/powerpoint/2010/main" val="3090443518"/>
      </p:ext>
    </p:extLst>
  </p:cSld>
  <p:clrMapOvr>
    <a:masterClrMapping/>
  </p:clrMapOvr>
  <p:extLst>
    <p:ext uri="{DCECCB84-F9BA-43D5-87BE-67443E8EF086}">
      <p15:sldGuideLst xmlns:p15="http://schemas.microsoft.com/office/powerpoint/2012/main" xmlns=""/>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EAB13FA-15EE-42BD-9114-109AB3C7355D}" type="datetimeFigureOut">
              <a:rPr lang="en-US" smtClean="0"/>
              <a:t>2/26/2018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5C110D-C668-4E7B-A57F-D602CA51AF84}" type="slidenum">
              <a:rPr lang="en-US" smtClean="0"/>
              <a:t>‹#›</a:t>
            </a:fld>
            <a:endParaRPr lang="en-US"/>
          </a:p>
        </p:txBody>
      </p:sp>
    </p:spTree>
    <p:extLst>
      <p:ext uri="{BB962C8B-B14F-4D97-AF65-F5344CB8AC3E}">
        <p14:creationId xmlns:p14="http://schemas.microsoft.com/office/powerpoint/2010/main" val="2158059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EAB13FA-15EE-42BD-9114-109AB3C7355D}" type="datetimeFigureOut">
              <a:rPr lang="en-US" smtClean="0"/>
              <a:t>2/26/2018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05C110D-C668-4E7B-A57F-D602CA51AF8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28330134"/>
      </p:ext>
    </p:extLst>
  </p:cSld>
  <p:clrMapOvr>
    <a:masterClrMapping/>
  </p:clrMapOvr>
  <p:extLst>
    <p:ext uri="{DCECCB84-F9BA-43D5-87BE-67443E8EF086}">
      <p15:sldGuideLst xmlns:p15="http://schemas.microsoft.com/office/powerpoint/2012/main" xmlns=""/>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EAB13FA-15EE-42BD-9114-109AB3C7355D}" type="datetimeFigureOut">
              <a:rPr lang="en-US" smtClean="0"/>
              <a:t>2/26/2018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05C110D-C668-4E7B-A57F-D602CA51AF84}" type="slidenum">
              <a:rPr lang="en-US" smtClean="0"/>
              <a:t>‹#›</a:t>
            </a:fld>
            <a:endParaRPr lang="en-US"/>
          </a:p>
        </p:txBody>
      </p:sp>
    </p:spTree>
    <p:extLst>
      <p:ext uri="{BB962C8B-B14F-4D97-AF65-F5344CB8AC3E}">
        <p14:creationId xmlns:p14="http://schemas.microsoft.com/office/powerpoint/2010/main" val="582951230"/>
      </p:ext>
    </p:extLst>
  </p:cSld>
  <p:clrMapOvr>
    <a:masterClrMapping/>
  </p:clrMapOvr>
  <p:extLst>
    <p:ext uri="{DCECCB84-F9BA-43D5-87BE-67443E8EF086}">
      <p15:sldGuideLst xmlns:p15="http://schemas.microsoft.com/office/powerpoint/2012/main" xmlns=""/>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EAB13FA-15EE-42BD-9114-109AB3C7355D}" type="datetimeFigureOut">
              <a:rPr lang="en-US" smtClean="0"/>
              <a:t>2/26/2018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05C110D-C668-4E7B-A57F-D602CA51AF84}" type="slidenum">
              <a:rPr lang="en-US" smtClean="0"/>
              <a:t>‹#›</a:t>
            </a:fld>
            <a:endParaRPr lang="en-US"/>
          </a:p>
        </p:txBody>
      </p:sp>
    </p:spTree>
    <p:extLst>
      <p:ext uri="{BB962C8B-B14F-4D97-AF65-F5344CB8AC3E}">
        <p14:creationId xmlns:p14="http://schemas.microsoft.com/office/powerpoint/2010/main" val="2874119502"/>
      </p:ext>
    </p:extLst>
  </p:cSld>
  <p:clrMapOvr>
    <a:masterClrMapping/>
  </p:clrMapOvr>
  <p:extLst>
    <p:ext uri="{DCECCB84-F9BA-43D5-87BE-67443E8EF086}">
      <p15:sldGuideLst xmlns:p15="http://schemas.microsoft.com/office/powerpoint/2012/main" xmlns=""/>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EAB13FA-15EE-42BD-9114-109AB3C7355D}" type="datetimeFigureOut">
              <a:rPr lang="en-US" smtClean="0"/>
              <a:t>2/26/2018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05C110D-C668-4E7B-A57F-D602CA51AF84}" type="slidenum">
              <a:rPr lang="en-US" smtClean="0"/>
              <a:t>‹#›</a:t>
            </a:fld>
            <a:endParaRPr lang="en-US"/>
          </a:p>
        </p:txBody>
      </p:sp>
    </p:spTree>
    <p:extLst>
      <p:ext uri="{BB962C8B-B14F-4D97-AF65-F5344CB8AC3E}">
        <p14:creationId xmlns:p14="http://schemas.microsoft.com/office/powerpoint/2010/main" val="985028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EAB13FA-15EE-42BD-9114-109AB3C7355D}" type="datetimeFigureOut">
              <a:rPr lang="en-US" smtClean="0"/>
              <a:t>2/26/2018</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C05C110D-C668-4E7B-A57F-D602CA51AF84}" type="slidenum">
              <a:rPr lang="en-US" smtClean="0"/>
              <a:t>‹#›</a:t>
            </a:fld>
            <a:endParaRPr lang="en-US"/>
          </a:p>
        </p:txBody>
      </p:sp>
    </p:spTree>
    <p:extLst>
      <p:ext uri="{BB962C8B-B14F-4D97-AF65-F5344CB8AC3E}">
        <p14:creationId xmlns:p14="http://schemas.microsoft.com/office/powerpoint/2010/main" val="506453214"/>
      </p:ext>
    </p:extLst>
  </p:cSld>
  <p:clrMapOvr>
    <a:masterClrMapping/>
  </p:clrMapOvr>
  <p:extLst>
    <p:ext uri="{DCECCB84-F9BA-43D5-87BE-67443E8EF086}">
      <p15:sldGuideLst xmlns:p15="http://schemas.microsoft.com/office/powerpoint/2012/main" xmlns=""/>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1EAB13FA-15EE-42BD-9114-109AB3C7355D}" type="datetimeFigureOut">
              <a:rPr lang="en-US" smtClean="0"/>
              <a:t>2/26/2018</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C05C110D-C668-4E7B-A57F-D602CA51AF84}" type="slidenum">
              <a:rPr lang="en-US" smtClean="0"/>
              <a:t>‹#›</a:t>
            </a:fld>
            <a:endParaRPr lang="en-US"/>
          </a:p>
        </p:txBody>
      </p:sp>
    </p:spTree>
    <p:extLst>
      <p:ext uri="{BB962C8B-B14F-4D97-AF65-F5344CB8AC3E}">
        <p14:creationId xmlns:p14="http://schemas.microsoft.com/office/powerpoint/2010/main" val="1986823520"/>
      </p:ext>
    </p:extLst>
  </p:cSld>
  <p:clrMapOvr>
    <a:masterClrMapping/>
  </p:clrMapOvr>
  <p:extLst>
    <p:ext uri="{DCECCB84-F9BA-43D5-87BE-67443E8EF086}">
      <p15:sldGuideLst xmlns:p15="http://schemas.microsoft.com/office/powerpoint/2012/main" xmlns=""/>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EAB13FA-15EE-42BD-9114-109AB3C7355D}" type="datetimeFigureOut">
              <a:rPr lang="en-US" smtClean="0"/>
              <a:t>2/26/2018</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C05C110D-C668-4E7B-A57F-D602CA51AF84}" type="slidenum">
              <a:rPr lang="en-US" smtClean="0"/>
              <a:t>‹#›</a:t>
            </a:fld>
            <a:endParaRPr lang="en-US"/>
          </a:p>
        </p:txBody>
      </p:sp>
    </p:spTree>
    <p:extLst>
      <p:ext uri="{BB962C8B-B14F-4D97-AF65-F5344CB8AC3E}">
        <p14:creationId xmlns:p14="http://schemas.microsoft.com/office/powerpoint/2010/main" val="3462999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EAB13FA-15EE-42BD-9114-109AB3C7355D}" type="datetimeFigureOut">
              <a:rPr lang="en-US" smtClean="0"/>
              <a:t>2/26/2018</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C05C110D-C668-4E7B-A57F-D602CA51AF84}"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80175762"/>
      </p:ext>
    </p:extLst>
  </p:cSld>
  <p:clrMap bg1="lt1" tx1="dk1" bg2="lt2" tx2="dk2" accent1="accent1" accent2="accent2" accent3="accent3" accent4="accent4" accent5="accent5" accent6="accent6" hlink="hlink" folHlink="folHlink"/>
  <p:sldLayoutIdLst>
    <p:sldLayoutId id="2147484784" r:id="rId1"/>
    <p:sldLayoutId id="2147484785" r:id="rId2"/>
    <p:sldLayoutId id="2147484786" r:id="rId3"/>
    <p:sldLayoutId id="2147484787" r:id="rId4"/>
    <p:sldLayoutId id="2147484788" r:id="rId5"/>
    <p:sldLayoutId id="2147484789" r:id="rId6"/>
    <p:sldLayoutId id="2147484790" r:id="rId7"/>
    <p:sldLayoutId id="2147484791" r:id="rId8"/>
    <p:sldLayoutId id="2147484792" r:id="rId9"/>
    <p:sldLayoutId id="2147484793" r:id="rId10"/>
    <p:sldLayoutId id="2147484794"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xmlns=""/>
    </p:ext>
  </p:extLst>
</p:sldMaster>
</file>

<file path=ppt/slides/_rels/slide1.xml.rels><?xml version="1.0" encoding="UTF-8" standalone="yes"?>
<Relationships xmlns="http://schemas.openxmlformats.org/package/2006/relationships"><Relationship Id="rId3" Type="http://schemas.microsoft.com/office/2007/relationships/media" Target="../media/media2.wav"/><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png"/><Relationship Id="rId5" Type="http://schemas.openxmlformats.org/officeDocument/2006/relationships/slideLayout" Target="../slideLayouts/slideLayout1.xml"/><Relationship Id="rId4" Type="http://schemas.openxmlformats.org/officeDocument/2006/relationships/audio" Target="../media/media2.wav"/></Relationships>
</file>

<file path=ppt/slides/_rels/slide10.xml.rels><?xml version="1.0" encoding="UTF-8" standalone="yes"?>
<Relationships xmlns="http://schemas.openxmlformats.org/package/2006/relationships"><Relationship Id="rId3" Type="http://schemas.microsoft.com/office/2007/relationships/media" Target="../media/media20.wav"/><Relationship Id="rId7" Type="http://schemas.openxmlformats.org/officeDocument/2006/relationships/image" Target="../media/image1.png"/><Relationship Id="rId2" Type="http://schemas.openxmlformats.org/officeDocument/2006/relationships/audio" Target="../media/media19.wav"/><Relationship Id="rId1" Type="http://schemas.microsoft.com/office/2007/relationships/media" Target="../media/media19.wav"/><Relationship Id="rId6" Type="http://schemas.openxmlformats.org/officeDocument/2006/relationships/image" Target="../media/image2.jpg"/><Relationship Id="rId5" Type="http://schemas.openxmlformats.org/officeDocument/2006/relationships/slideLayout" Target="../slideLayouts/slideLayout4.xml"/><Relationship Id="rId4" Type="http://schemas.openxmlformats.org/officeDocument/2006/relationships/audio" Target="../media/media20.wav"/></Relationships>
</file>

<file path=ppt/slides/_rels/slide11.xml.rels><?xml version="1.0" encoding="UTF-8" standalone="yes"?>
<Relationships xmlns="http://schemas.openxmlformats.org/package/2006/relationships"><Relationship Id="rId3" Type="http://schemas.microsoft.com/office/2007/relationships/media" Target="../media/media22.wav"/><Relationship Id="rId7" Type="http://schemas.openxmlformats.org/officeDocument/2006/relationships/image" Target="../media/image1.png"/><Relationship Id="rId2" Type="http://schemas.openxmlformats.org/officeDocument/2006/relationships/audio" Target="../media/media21.wav"/><Relationship Id="rId1" Type="http://schemas.microsoft.com/office/2007/relationships/media" Target="../media/media21.wav"/><Relationship Id="rId6" Type="http://schemas.openxmlformats.org/officeDocument/2006/relationships/notesSlide" Target="../notesSlides/notesSlide1.xml"/><Relationship Id="rId5" Type="http://schemas.openxmlformats.org/officeDocument/2006/relationships/slideLayout" Target="../slideLayouts/slideLayout2.xml"/><Relationship Id="rId4" Type="http://schemas.openxmlformats.org/officeDocument/2006/relationships/audio" Target="../media/media22.wav"/></Relationships>
</file>

<file path=ppt/slides/_rels/slide12.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24.wav"/><Relationship Id="rId7" Type="http://schemas.openxmlformats.org/officeDocument/2006/relationships/image" Target="../media/image4.png"/><Relationship Id="rId2" Type="http://schemas.openxmlformats.org/officeDocument/2006/relationships/audio" Target="../media/media23.wav"/><Relationship Id="rId1" Type="http://schemas.microsoft.com/office/2007/relationships/media" Target="../media/media23.wav"/><Relationship Id="rId6" Type="http://schemas.openxmlformats.org/officeDocument/2006/relationships/image" Target="../media/image3.png"/><Relationship Id="rId5" Type="http://schemas.openxmlformats.org/officeDocument/2006/relationships/slideLayout" Target="../slideLayouts/slideLayout2.xml"/><Relationship Id="rId4" Type="http://schemas.openxmlformats.org/officeDocument/2006/relationships/audio" Target="../media/media24.wav"/></Relationships>
</file>

<file path=ppt/slides/_rels/slide13.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26.wav"/><Relationship Id="rId7" Type="http://schemas.openxmlformats.org/officeDocument/2006/relationships/image" Target="../media/image6.png"/><Relationship Id="rId2" Type="http://schemas.openxmlformats.org/officeDocument/2006/relationships/audio" Target="../media/media25.wav"/><Relationship Id="rId1" Type="http://schemas.microsoft.com/office/2007/relationships/media" Target="../media/media25.wav"/><Relationship Id="rId6" Type="http://schemas.openxmlformats.org/officeDocument/2006/relationships/image" Target="../media/image5.png"/><Relationship Id="rId5" Type="http://schemas.openxmlformats.org/officeDocument/2006/relationships/slideLayout" Target="../slideLayouts/slideLayout2.xml"/><Relationship Id="rId4" Type="http://schemas.openxmlformats.org/officeDocument/2006/relationships/audio" Target="../media/media26.wav"/></Relationships>
</file>

<file path=ppt/slides/_rels/slide14.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28.wav"/><Relationship Id="rId7" Type="http://schemas.openxmlformats.org/officeDocument/2006/relationships/image" Target="../media/image7.png"/><Relationship Id="rId2" Type="http://schemas.openxmlformats.org/officeDocument/2006/relationships/audio" Target="../media/media27.wav"/><Relationship Id="rId1" Type="http://schemas.microsoft.com/office/2007/relationships/media" Target="../media/media27.wav"/><Relationship Id="rId6" Type="http://schemas.openxmlformats.org/officeDocument/2006/relationships/image" Target="../media/image5.png"/><Relationship Id="rId5" Type="http://schemas.openxmlformats.org/officeDocument/2006/relationships/slideLayout" Target="../slideLayouts/slideLayout2.xml"/><Relationship Id="rId4" Type="http://schemas.openxmlformats.org/officeDocument/2006/relationships/audio" Target="../media/media28.wav"/></Relationships>
</file>

<file path=ppt/slides/_rels/slide15.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30.wav"/><Relationship Id="rId7" Type="http://schemas.openxmlformats.org/officeDocument/2006/relationships/image" Target="../media/image9.png"/><Relationship Id="rId2" Type="http://schemas.openxmlformats.org/officeDocument/2006/relationships/audio" Target="../media/media29.wav"/><Relationship Id="rId1" Type="http://schemas.microsoft.com/office/2007/relationships/media" Target="../media/media29.wav"/><Relationship Id="rId6" Type="http://schemas.openxmlformats.org/officeDocument/2006/relationships/image" Target="../media/image8.png"/><Relationship Id="rId5" Type="http://schemas.openxmlformats.org/officeDocument/2006/relationships/slideLayout" Target="../slideLayouts/slideLayout2.xml"/><Relationship Id="rId4" Type="http://schemas.openxmlformats.org/officeDocument/2006/relationships/audio" Target="../media/media30.wav"/></Relationships>
</file>

<file path=ppt/slides/_rels/slide16.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32.wav"/><Relationship Id="rId7" Type="http://schemas.openxmlformats.org/officeDocument/2006/relationships/image" Target="../media/image11.png"/><Relationship Id="rId2" Type="http://schemas.openxmlformats.org/officeDocument/2006/relationships/audio" Target="../media/media31.wav"/><Relationship Id="rId1" Type="http://schemas.microsoft.com/office/2007/relationships/media" Target="../media/media31.wav"/><Relationship Id="rId6" Type="http://schemas.openxmlformats.org/officeDocument/2006/relationships/image" Target="../media/image10.png"/><Relationship Id="rId5" Type="http://schemas.openxmlformats.org/officeDocument/2006/relationships/slideLayout" Target="../slideLayouts/slideLayout2.xml"/><Relationship Id="rId4" Type="http://schemas.openxmlformats.org/officeDocument/2006/relationships/audio" Target="../media/media32.wav"/></Relationships>
</file>

<file path=ppt/slides/_rels/slide17.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34.wav"/><Relationship Id="rId7" Type="http://schemas.openxmlformats.org/officeDocument/2006/relationships/image" Target="../media/image12.png"/><Relationship Id="rId2" Type="http://schemas.openxmlformats.org/officeDocument/2006/relationships/audio" Target="../media/media33.wav"/><Relationship Id="rId1" Type="http://schemas.microsoft.com/office/2007/relationships/media" Target="../media/media33.wav"/><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audio" Target="../media/media34.wav"/></Relationships>
</file>

<file path=ppt/slides/_rels/slide18.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36.wav"/><Relationship Id="rId7" Type="http://schemas.openxmlformats.org/officeDocument/2006/relationships/image" Target="../media/image13.png"/><Relationship Id="rId2" Type="http://schemas.openxmlformats.org/officeDocument/2006/relationships/audio" Target="../media/media35.wav"/><Relationship Id="rId1" Type="http://schemas.microsoft.com/office/2007/relationships/media" Target="../media/media35.wav"/><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audio" Target="../media/media36.wav"/></Relationships>
</file>

<file path=ppt/slides/_rels/slide19.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38.wav"/><Relationship Id="rId7" Type="http://schemas.openxmlformats.org/officeDocument/2006/relationships/image" Target="../media/image14.png"/><Relationship Id="rId2" Type="http://schemas.openxmlformats.org/officeDocument/2006/relationships/audio" Target="../media/media37.wav"/><Relationship Id="rId1" Type="http://schemas.microsoft.com/office/2007/relationships/media" Target="../media/media37.wav"/><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audio" Target="../media/media38.wav"/></Relationships>
</file>

<file path=ppt/slides/_rels/slide2.xml.rels><?xml version="1.0" encoding="UTF-8" standalone="yes"?>
<Relationships xmlns="http://schemas.openxmlformats.org/package/2006/relationships"><Relationship Id="rId3" Type="http://schemas.microsoft.com/office/2007/relationships/media" Target="../media/media4.wav"/><Relationship Id="rId2" Type="http://schemas.openxmlformats.org/officeDocument/2006/relationships/audio" Target="../media/media3.wav"/><Relationship Id="rId1" Type="http://schemas.microsoft.com/office/2007/relationships/media" Target="../media/media3.wav"/><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4.wav"/></Relationships>
</file>

<file path=ppt/slides/_rels/slide20.xml.rels><?xml version="1.0" encoding="UTF-8" standalone="yes"?>
<Relationships xmlns="http://schemas.openxmlformats.org/package/2006/relationships"><Relationship Id="rId8" Type="http://schemas.openxmlformats.org/officeDocument/2006/relationships/image" Target="../media/image16.png"/><Relationship Id="rId3" Type="http://schemas.microsoft.com/office/2007/relationships/media" Target="../media/media40.wav"/><Relationship Id="rId7" Type="http://schemas.openxmlformats.org/officeDocument/2006/relationships/image" Target="../media/image15.png"/><Relationship Id="rId2" Type="http://schemas.openxmlformats.org/officeDocument/2006/relationships/audio" Target="../media/media39.wav"/><Relationship Id="rId1" Type="http://schemas.microsoft.com/office/2007/relationships/media" Target="../media/media39.wav"/><Relationship Id="rId6" Type="http://schemas.openxmlformats.org/officeDocument/2006/relationships/notesSlide" Target="../notesSlides/notesSlide5.xml"/><Relationship Id="rId5" Type="http://schemas.openxmlformats.org/officeDocument/2006/relationships/slideLayout" Target="../slideLayouts/slideLayout2.xml"/><Relationship Id="rId4" Type="http://schemas.openxmlformats.org/officeDocument/2006/relationships/audio" Target="../media/media40.wav"/><Relationship Id="rId9" Type="http://schemas.openxmlformats.org/officeDocument/2006/relationships/image" Target="../media/image1.png"/></Relationships>
</file>

<file path=ppt/slides/_rels/slide21.xml.rels><?xml version="1.0" encoding="UTF-8" standalone="yes"?>
<Relationships xmlns="http://schemas.openxmlformats.org/package/2006/relationships"><Relationship Id="rId8" Type="http://schemas.openxmlformats.org/officeDocument/2006/relationships/image" Target="../media/image18.png"/><Relationship Id="rId3" Type="http://schemas.microsoft.com/office/2007/relationships/media" Target="../media/media42.wav"/><Relationship Id="rId7" Type="http://schemas.openxmlformats.org/officeDocument/2006/relationships/image" Target="../media/image17.png"/><Relationship Id="rId2" Type="http://schemas.openxmlformats.org/officeDocument/2006/relationships/audio" Target="../media/media41.wav"/><Relationship Id="rId1" Type="http://schemas.microsoft.com/office/2007/relationships/media" Target="../media/media41.wav"/><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audio" Target="../media/media42.wav"/><Relationship Id="rId9"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audio" Target="../media/media43.wav"/><Relationship Id="rId7" Type="http://schemas.openxmlformats.org/officeDocument/2006/relationships/image" Target="../media/image1.png"/><Relationship Id="rId2" Type="http://schemas.microsoft.com/office/2007/relationships/media" Target="../media/media43.wav"/><Relationship Id="rId1" Type="http://schemas.openxmlformats.org/officeDocument/2006/relationships/tags" Target="../tags/tag1.xml"/><Relationship Id="rId6" Type="http://schemas.openxmlformats.org/officeDocument/2006/relationships/slideLayout" Target="../slideLayouts/slideLayout2.xml"/><Relationship Id="rId5" Type="http://schemas.openxmlformats.org/officeDocument/2006/relationships/audio" Target="../media/media44.wav"/><Relationship Id="rId4" Type="http://schemas.microsoft.com/office/2007/relationships/media" Target="../media/media44.wav"/></Relationships>
</file>

<file path=ppt/slides/_rels/slide23.xml.rels><?xml version="1.0" encoding="UTF-8" standalone="yes"?>
<Relationships xmlns="http://schemas.openxmlformats.org/package/2006/relationships"><Relationship Id="rId3" Type="http://schemas.microsoft.com/office/2007/relationships/media" Target="../media/media46.wav"/><Relationship Id="rId2" Type="http://schemas.openxmlformats.org/officeDocument/2006/relationships/audio" Target="../media/media45.wav"/><Relationship Id="rId1" Type="http://schemas.microsoft.com/office/2007/relationships/media" Target="../media/media45.wav"/><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46.wav"/></Relationships>
</file>

<file path=ppt/slides/_rels/slide24.xml.rels><?xml version="1.0" encoding="UTF-8" standalone="yes"?>
<Relationships xmlns="http://schemas.openxmlformats.org/package/2006/relationships"><Relationship Id="rId3" Type="http://schemas.microsoft.com/office/2007/relationships/media" Target="../media/media48.wav"/><Relationship Id="rId2" Type="http://schemas.openxmlformats.org/officeDocument/2006/relationships/audio" Target="../media/media47.wav"/><Relationship Id="rId1" Type="http://schemas.microsoft.com/office/2007/relationships/media" Target="../media/media47.wav"/><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48.wav"/></Relationships>
</file>

<file path=ppt/slides/_rels/slide3.xml.rels><?xml version="1.0" encoding="UTF-8" standalone="yes"?>
<Relationships xmlns="http://schemas.openxmlformats.org/package/2006/relationships"><Relationship Id="rId3" Type="http://schemas.microsoft.com/office/2007/relationships/media" Target="../media/media6.wav"/><Relationship Id="rId2" Type="http://schemas.openxmlformats.org/officeDocument/2006/relationships/audio" Target="../media/media5.wav"/><Relationship Id="rId1" Type="http://schemas.microsoft.com/office/2007/relationships/media" Target="../media/media5.wav"/><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6.wav"/></Relationships>
</file>

<file path=ppt/slides/_rels/slide4.xml.rels><?xml version="1.0" encoding="UTF-8" standalone="yes"?>
<Relationships xmlns="http://schemas.openxmlformats.org/package/2006/relationships"><Relationship Id="rId3" Type="http://schemas.microsoft.com/office/2007/relationships/media" Target="../media/media8.wav"/><Relationship Id="rId2" Type="http://schemas.openxmlformats.org/officeDocument/2006/relationships/audio" Target="../media/media7.wav"/><Relationship Id="rId1" Type="http://schemas.microsoft.com/office/2007/relationships/media" Target="../media/media7.wav"/><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8.wav"/></Relationships>
</file>

<file path=ppt/slides/_rels/slide5.xml.rels><?xml version="1.0" encoding="UTF-8" standalone="yes"?>
<Relationships xmlns="http://schemas.openxmlformats.org/package/2006/relationships"><Relationship Id="rId3" Type="http://schemas.microsoft.com/office/2007/relationships/media" Target="../media/media10.wav"/><Relationship Id="rId2" Type="http://schemas.openxmlformats.org/officeDocument/2006/relationships/audio" Target="../media/media9.wav"/><Relationship Id="rId1" Type="http://schemas.microsoft.com/office/2007/relationships/media" Target="../media/media9.wav"/><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0.wav"/></Relationships>
</file>

<file path=ppt/slides/_rels/slide6.xml.rels><?xml version="1.0" encoding="UTF-8" standalone="yes"?>
<Relationships xmlns="http://schemas.openxmlformats.org/package/2006/relationships"><Relationship Id="rId3" Type="http://schemas.microsoft.com/office/2007/relationships/media" Target="../media/media12.wav"/><Relationship Id="rId2" Type="http://schemas.openxmlformats.org/officeDocument/2006/relationships/audio" Target="../media/media11.wav"/><Relationship Id="rId1" Type="http://schemas.microsoft.com/office/2007/relationships/media" Target="../media/media11.wav"/><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2.wav"/></Relationships>
</file>

<file path=ppt/slides/_rels/slide7.xml.rels><?xml version="1.0" encoding="UTF-8" standalone="yes"?>
<Relationships xmlns="http://schemas.openxmlformats.org/package/2006/relationships"><Relationship Id="rId3" Type="http://schemas.microsoft.com/office/2007/relationships/media" Target="../media/media14.wav"/><Relationship Id="rId2" Type="http://schemas.openxmlformats.org/officeDocument/2006/relationships/audio" Target="../media/media13.wav"/><Relationship Id="rId1" Type="http://schemas.microsoft.com/office/2007/relationships/media" Target="../media/media13.wav"/><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4.wav"/></Relationships>
</file>

<file path=ppt/slides/_rels/slide8.xml.rels><?xml version="1.0" encoding="UTF-8" standalone="yes"?>
<Relationships xmlns="http://schemas.openxmlformats.org/package/2006/relationships"><Relationship Id="rId3" Type="http://schemas.microsoft.com/office/2007/relationships/media" Target="../media/media16.wav"/><Relationship Id="rId2" Type="http://schemas.openxmlformats.org/officeDocument/2006/relationships/audio" Target="../media/media15.wav"/><Relationship Id="rId1" Type="http://schemas.microsoft.com/office/2007/relationships/media" Target="../media/media15.wav"/><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6.wav"/></Relationships>
</file>

<file path=ppt/slides/_rels/slide9.xml.rels><?xml version="1.0" encoding="UTF-8" standalone="yes"?>
<Relationships xmlns="http://schemas.openxmlformats.org/package/2006/relationships"><Relationship Id="rId3" Type="http://schemas.microsoft.com/office/2007/relationships/media" Target="../media/media18.wav"/><Relationship Id="rId2" Type="http://schemas.openxmlformats.org/officeDocument/2006/relationships/audio" Target="../media/media17.wav"/><Relationship Id="rId1" Type="http://schemas.microsoft.com/office/2007/relationships/media" Target="../media/media17.wav"/><Relationship Id="rId6" Type="http://schemas.openxmlformats.org/officeDocument/2006/relationships/image" Target="../media/image1.png"/><Relationship Id="rId5" Type="http://schemas.openxmlformats.org/officeDocument/2006/relationships/slideLayout" Target="../slideLayouts/slideLayout2.xml"/><Relationship Id="rId4" Type="http://schemas.openxmlformats.org/officeDocument/2006/relationships/audio" Target="../media/media18.wav"/></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F9257DD-B4F0-4654-9C1D-195150BB5AAF}"/>
              </a:ext>
            </a:extLst>
          </p:cNvPr>
          <p:cNvSpPr>
            <a:spLocks noGrp="1"/>
          </p:cNvSpPr>
          <p:nvPr>
            <p:ph type="ctrTitle"/>
          </p:nvPr>
        </p:nvSpPr>
        <p:spPr>
          <a:xfrm>
            <a:off x="1220373" y="653444"/>
            <a:ext cx="10058400" cy="3566160"/>
          </a:xfrm>
        </p:spPr>
        <p:txBody>
          <a:bodyPr>
            <a:normAutofit fontScale="90000"/>
          </a:bodyPr>
          <a:lstStyle/>
          <a:p>
            <a:r>
              <a:rPr lang="en-US" dirty="0" smtClean="0"/>
              <a:t>Investment in House Property between </a:t>
            </a:r>
            <a:br>
              <a:rPr lang="en-US" dirty="0" smtClean="0"/>
            </a:br>
            <a:r>
              <a:rPr lang="en-US" dirty="0" smtClean="0"/>
              <a:t>Round Rock, TX  &amp;</a:t>
            </a:r>
            <a:br>
              <a:rPr lang="en-US" dirty="0" smtClean="0"/>
            </a:br>
            <a:r>
              <a:rPr lang="en-US" dirty="0" smtClean="0"/>
              <a:t>Los Angeles County</a:t>
            </a:r>
            <a:endParaRPr lang="en-US" dirty="0"/>
          </a:p>
        </p:txBody>
      </p:sp>
      <p:sp>
        <p:nvSpPr>
          <p:cNvPr id="3" name="Subtitle 2">
            <a:extLst>
              <a:ext uri="{FF2B5EF4-FFF2-40B4-BE49-F238E27FC236}">
                <a16:creationId xmlns:a16="http://schemas.microsoft.com/office/drawing/2014/main" xmlns="" id="{5DC907E4-10D0-4FFB-942C-DFE343D609EB}"/>
              </a:ext>
            </a:extLst>
          </p:cNvPr>
          <p:cNvSpPr>
            <a:spLocks noGrp="1"/>
          </p:cNvSpPr>
          <p:nvPr>
            <p:ph type="subTitle" idx="1"/>
          </p:nvPr>
        </p:nvSpPr>
        <p:spPr/>
        <p:txBody>
          <a:bodyPr>
            <a:normAutofit fontScale="92500"/>
          </a:bodyPr>
          <a:lstStyle/>
          <a:p>
            <a:r>
              <a:rPr lang="en-US" dirty="0" err="1" smtClean="0"/>
              <a:t>Liyan</a:t>
            </a:r>
            <a:r>
              <a:rPr lang="en-US" dirty="0" smtClean="0"/>
              <a:t> </a:t>
            </a:r>
            <a:r>
              <a:rPr lang="en-US" dirty="0" err="1" smtClean="0"/>
              <a:t>cen</a:t>
            </a:r>
            <a:endParaRPr lang="en-US" dirty="0"/>
          </a:p>
          <a:p>
            <a:r>
              <a:rPr lang="en-US" dirty="0"/>
              <a:t>Springboard: Foundations of Data Science </a:t>
            </a:r>
            <a:r>
              <a:rPr lang="en-US" dirty="0" smtClean="0"/>
              <a:t>CAPSTONE project</a:t>
            </a:r>
            <a:endParaRPr lang="en-US" dirty="0"/>
          </a:p>
        </p:txBody>
      </p:sp>
      <p:pic>
        <p:nvPicPr>
          <p:cNvPr id="7"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4847" y="5621215"/>
            <a:ext cx="609600" cy="609600"/>
          </a:xfrm>
          <a:prstGeom prst="rect">
            <a:avLst/>
          </a:prstGeom>
        </p:spPr>
      </p:pic>
      <p:pic>
        <p:nvPicPr>
          <p:cNvPr id="9" name="音訊 8">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14264572"/>
      </p:ext>
    </p:extLst>
  </p:cSld>
  <p:clrMapOvr>
    <a:masterClrMapping/>
  </p:clrMapOvr>
  <mc:AlternateContent xmlns:mc="http://schemas.openxmlformats.org/markup-compatibility/2006">
    <mc:Choice xmlns:p14="http://schemas.microsoft.com/office/powerpoint/2010/main" Requires="p14">
      <p:transition spd="slow" p14:dur="2000" advTm="17632"/>
    </mc:Choice>
    <mc:Fallback>
      <p:transition spd="slow" advTm="17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7"/>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3649" fill="hold"/>
                                        <p:tgtEl>
                                          <p:spTgt spid="7"/>
                                        </p:tgtEl>
                                      </p:cBhvr>
                                    </p:cmd>
                                  </p:childTnLst>
                                </p:cTn>
                              </p:par>
                            </p:childTnLst>
                          </p:cTn>
                        </p:par>
                      </p:childTnLst>
                    </p:cTn>
                  </p:par>
                </p:childTnLst>
              </p:cTn>
              <p:nextCondLst>
                <p:cond evt="onClick" delay="0">
                  <p:tgtEl>
                    <p:spTgt spid="7"/>
                  </p:tgtEl>
                </p:cond>
              </p:nextCondLst>
            </p:seq>
            <p:audio>
              <p:cMediaNode vol="80000">
                <p:cTn id="12" fill="hold" display="0">
                  <p:stCondLst>
                    <p:cond delay="indefinite"/>
                  </p:stCondLst>
                  <p:endCondLst>
                    <p:cond evt="onStopAudio" delay="0">
                      <p:tgtEl>
                        <p:sldTgt/>
                      </p:tgtEl>
                    </p:cond>
                  </p:endCondLst>
                </p:cTn>
                <p:tgtEl>
                  <p:spTgt spid="7"/>
                </p:tgtEl>
              </p:cMediaNode>
            </p:audio>
            <p:audio isNarration="1">
              <p:cMediaNode vol="80000" showWhenStopped="0">
                <p:cTn id="13"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30AB215-75D4-41F7-8CA6-751C8473C97F}"/>
              </a:ext>
            </a:extLst>
          </p:cNvPr>
          <p:cNvSpPr>
            <a:spLocks noGrp="1"/>
          </p:cNvSpPr>
          <p:nvPr>
            <p:ph type="title"/>
          </p:nvPr>
        </p:nvSpPr>
        <p:spPr/>
        <p:txBody>
          <a:bodyPr/>
          <a:lstStyle/>
          <a:p>
            <a:r>
              <a:rPr lang="en-US" dirty="0"/>
              <a:t>A Solution</a:t>
            </a:r>
          </a:p>
        </p:txBody>
      </p:sp>
      <p:pic>
        <p:nvPicPr>
          <p:cNvPr id="8" name="Content Placeholder 7">
            <a:extLst>
              <a:ext uri="{FF2B5EF4-FFF2-40B4-BE49-F238E27FC236}">
                <a16:creationId xmlns:a16="http://schemas.microsoft.com/office/drawing/2014/main" xmlns="" id="{FC55CAFB-924D-480C-BCB0-5FA1E592FE22}"/>
              </a:ext>
            </a:extLst>
          </p:cNvPr>
          <p:cNvPicPr>
            <a:picLocks noGrp="1" noChangeAspect="1"/>
          </p:cNvPicPr>
          <p:nvPr>
            <p:ph sz="half" idx="1"/>
          </p:nvPr>
        </p:nvPicPr>
        <p:blipFill>
          <a:blip r:embed="rId6">
            <a:extLst>
              <a:ext uri="{28A0092B-C50C-407E-A947-70E740481C1C}">
                <a14:useLocalDpi xmlns:a14="http://schemas.microsoft.com/office/drawing/2010/main" val="0"/>
              </a:ext>
            </a:extLst>
          </a:blip>
          <a:stretch>
            <a:fillRect/>
          </a:stretch>
        </p:blipFill>
        <p:spPr>
          <a:xfrm>
            <a:off x="1096963" y="2163034"/>
            <a:ext cx="4938712" cy="3389182"/>
          </a:xfrm>
        </p:spPr>
      </p:pic>
      <p:sp>
        <p:nvSpPr>
          <p:cNvPr id="4" name="Content Placeholder 3">
            <a:extLst>
              <a:ext uri="{FF2B5EF4-FFF2-40B4-BE49-F238E27FC236}">
                <a16:creationId xmlns:a16="http://schemas.microsoft.com/office/drawing/2014/main" xmlns="" id="{F626D7A9-6A1C-4D95-9F5A-FE996EAF021F}"/>
              </a:ext>
            </a:extLst>
          </p:cNvPr>
          <p:cNvSpPr>
            <a:spLocks noGrp="1"/>
          </p:cNvSpPr>
          <p:nvPr>
            <p:ph sz="half" idx="2"/>
          </p:nvPr>
        </p:nvSpPr>
        <p:spPr>
          <a:xfrm>
            <a:off x="6217920" y="2163033"/>
            <a:ext cx="4937760" cy="3706061"/>
          </a:xfrm>
        </p:spPr>
        <p:txBody>
          <a:bodyPr anchor="ctr">
            <a:normAutofit/>
          </a:bodyPr>
          <a:lstStyle/>
          <a:p>
            <a:pPr algn="ctr"/>
            <a:r>
              <a:rPr lang="en-US" sz="3200" dirty="0"/>
              <a:t>Based on the data I collected for two cities on house price index, "Population trend", "Demographics", and an unemployment rate, I used </a:t>
            </a:r>
            <a:r>
              <a:rPr lang="en-US" sz="3200" dirty="0" smtClean="0"/>
              <a:t>“Data Wrangling” and “ EDA” to clean and analyze those datasets.</a:t>
            </a:r>
            <a:endParaRPr lang="en-US" sz="3200" dirty="0"/>
          </a:p>
        </p:txBody>
      </p:sp>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53446" y="5832230"/>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39472132"/>
      </p:ext>
    </p:extLst>
  </p:cSld>
  <p:clrMapOvr>
    <a:masterClrMapping/>
  </p:clrMapOvr>
  <mc:AlternateContent xmlns:mc="http://schemas.openxmlformats.org/markup-compatibility/2006">
    <mc:Choice xmlns:p14="http://schemas.microsoft.com/office/powerpoint/2010/main" Requires="p14">
      <p:transition spd="slow" p14:dur="2000" advTm="25968"/>
    </mc:Choice>
    <mc:Fallback>
      <p:transition spd="slow" advTm="259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010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BB93BB-797B-4142-967C-A19DA70B8CFE}"/>
              </a:ext>
            </a:extLst>
          </p:cNvPr>
          <p:cNvSpPr>
            <a:spLocks noGrp="1"/>
          </p:cNvSpPr>
          <p:nvPr>
            <p:ph type="title"/>
          </p:nvPr>
        </p:nvSpPr>
        <p:spPr>
          <a:xfrm>
            <a:off x="1097280" y="286603"/>
            <a:ext cx="10058400" cy="1450757"/>
          </a:xfrm>
        </p:spPr>
        <p:txBody>
          <a:bodyPr/>
          <a:lstStyle/>
          <a:p>
            <a:r>
              <a:rPr lang="en-US" dirty="0"/>
              <a:t>The Dataset</a:t>
            </a:r>
          </a:p>
        </p:txBody>
      </p:sp>
      <p:sp>
        <p:nvSpPr>
          <p:cNvPr id="3" name="Content Placeholder 2">
            <a:extLst>
              <a:ext uri="{FF2B5EF4-FFF2-40B4-BE49-F238E27FC236}">
                <a16:creationId xmlns:a16="http://schemas.microsoft.com/office/drawing/2014/main" xmlns="" id="{E252D871-FD9C-470A-9D02-75EFF71E7F29}"/>
              </a:ext>
            </a:extLst>
          </p:cNvPr>
          <p:cNvSpPr>
            <a:spLocks noGrp="1"/>
          </p:cNvSpPr>
          <p:nvPr>
            <p:ph idx="1"/>
          </p:nvPr>
        </p:nvSpPr>
        <p:spPr/>
        <p:txBody>
          <a:bodyPr>
            <a:normAutofit/>
          </a:bodyPr>
          <a:lstStyle/>
          <a:p>
            <a:r>
              <a:rPr lang="en-US" sz="2400" dirty="0" smtClean="0"/>
              <a:t>Economic Research Federal Reserve Bank of ST.LOUIS</a:t>
            </a:r>
            <a:endParaRPr lang="en-US" sz="2400" dirty="0"/>
          </a:p>
          <a:p>
            <a:pPr lvl="1"/>
            <a:r>
              <a:rPr lang="en-US" altLang="zh-CN" sz="2000" b="1" dirty="0"/>
              <a:t>All-Transactions House Price Index for Austin-Round Rock-San Marcos, TX (MSA</a:t>
            </a:r>
            <a:r>
              <a:rPr lang="en-US" altLang="zh-CN" sz="2000" b="1" dirty="0" smtClean="0"/>
              <a:t>)</a:t>
            </a:r>
          </a:p>
          <a:p>
            <a:pPr lvl="1"/>
            <a:r>
              <a:rPr lang="en-US" altLang="zh-CN" sz="2000" b="1" dirty="0"/>
              <a:t>Unemployment Rate in Austin-Round Rock, TX (MSA) </a:t>
            </a:r>
            <a:endParaRPr lang="en-US" altLang="zh-CN" sz="2000" b="1" dirty="0" smtClean="0"/>
          </a:p>
          <a:p>
            <a:pPr lvl="1"/>
            <a:r>
              <a:rPr lang="en-US" altLang="zh-CN" sz="2000" b="1" dirty="0"/>
              <a:t>All-Transactions House Price Index for Los Angeles County, CA </a:t>
            </a:r>
            <a:endParaRPr lang="en-US" altLang="zh-CN" sz="2000" b="1" dirty="0" smtClean="0"/>
          </a:p>
          <a:p>
            <a:pPr lvl="1"/>
            <a:r>
              <a:rPr lang="en-US" altLang="zh-CN" sz="2000" b="1" dirty="0"/>
              <a:t>Unemployment Rate in Los Angeles County, CA </a:t>
            </a:r>
            <a:endParaRPr lang="en-US" altLang="zh-CN" sz="2000" b="1" dirty="0" smtClean="0"/>
          </a:p>
          <a:p>
            <a:pPr marL="201168" lvl="1" indent="0">
              <a:buNone/>
            </a:pPr>
            <a:endParaRPr lang="en-US" altLang="zh-CN" sz="2000" b="1" dirty="0" smtClean="0"/>
          </a:p>
          <a:p>
            <a:r>
              <a:rPr lang="en-US" sz="2400" dirty="0" smtClean="0"/>
              <a:t>Wikipedia</a:t>
            </a:r>
            <a:endParaRPr lang="en-US" sz="2400" dirty="0"/>
          </a:p>
          <a:p>
            <a:pPr lvl="1"/>
            <a:r>
              <a:rPr lang="en-US" altLang="zh-CN" sz="2000" dirty="0" smtClean="0"/>
              <a:t>Round Rock, Texas - Demographics</a:t>
            </a:r>
            <a:endParaRPr lang="en-US" sz="2000" dirty="0"/>
          </a:p>
          <a:p>
            <a:pPr lvl="1"/>
            <a:r>
              <a:rPr lang="en-US" sz="2000" dirty="0" smtClean="0"/>
              <a:t>Los Angeles, County - Demographics</a:t>
            </a:r>
            <a:endParaRPr lang="en-US" sz="2000" dirty="0"/>
          </a:p>
        </p:txBody>
      </p:sp>
      <p:pic>
        <p:nvPicPr>
          <p:cNvPr id="6"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136923" y="5928946"/>
            <a:ext cx="609600" cy="609600"/>
          </a:xfrm>
          <a:prstGeom prst="rect">
            <a:avLst/>
          </a:prstGeom>
        </p:spPr>
      </p:pic>
      <p:pic>
        <p:nvPicPr>
          <p:cNvPr id="7" name="音訊 6">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75298521"/>
      </p:ext>
    </p:extLst>
  </p:cSld>
  <p:clrMapOvr>
    <a:masterClrMapping/>
  </p:clrMapOvr>
  <mc:AlternateContent xmlns:mc="http://schemas.openxmlformats.org/markup-compatibility/2006">
    <mc:Choice xmlns:p14="http://schemas.microsoft.com/office/powerpoint/2010/main" Requires="p14">
      <p:transition spd="slow" p14:dur="2000" advTm="19148"/>
    </mc:Choice>
    <mc:Fallback>
      <p:transition spd="slow" advTm="19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3300" fill="hold"/>
                                        <p:tgtEl>
                                          <p:spTgt spid="6"/>
                                        </p:tgtEl>
                                      </p:cBhvr>
                                    </p:cmd>
                                  </p:childTnLst>
                                </p:cTn>
                              </p:par>
                            </p:childTnLst>
                          </p:cTn>
                        </p:par>
                      </p:childTnLst>
                    </p:cTn>
                  </p:par>
                </p:childTnLst>
              </p:cTn>
              <p:nextCondLst>
                <p:cond evt="onClick" delay="0">
                  <p:tgtEl>
                    <p:spTgt spid="6"/>
                  </p:tgtEl>
                </p:cond>
              </p:nextCondLst>
            </p:seq>
            <p:audio>
              <p:cMediaNode vol="80000">
                <p:cTn id="12" fill="hold" display="0">
                  <p:stCondLst>
                    <p:cond delay="indefinite"/>
                  </p:stCondLst>
                  <p:endCondLst>
                    <p:cond evt="onStopAudio" delay="0">
                      <p:tgtEl>
                        <p:sldTgt/>
                      </p:tgtEl>
                    </p:cond>
                  </p:endCondLst>
                </p:cTn>
                <p:tgtEl>
                  <p:spTgt spid="6"/>
                </p:tgtEl>
              </p:cMediaNode>
            </p:audio>
            <p:audio isNarration="1">
              <p:cMediaNode vol="80000" showWhenStopped="0">
                <p:cTn id="13" fill="hold" display="0">
                  <p:stCondLst>
                    <p:cond delay="indefinite"/>
                  </p:stCondLst>
                  <p:endCondLst>
                    <p:cond evt="onStopAudio" delay="0">
                      <p:tgtEl>
                        <p:sldTgt/>
                      </p:tgtEl>
                    </p:cond>
                  </p:endCondLst>
                </p:cTn>
                <p:tgtEl>
                  <p:spTgt spid="7"/>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A63235-D72D-4AB7-B7D4-0C71913D84C4}"/>
              </a:ext>
            </a:extLst>
          </p:cNvPr>
          <p:cNvSpPr>
            <a:spLocks noGrp="1"/>
          </p:cNvSpPr>
          <p:nvPr>
            <p:ph type="title"/>
          </p:nvPr>
        </p:nvSpPr>
        <p:spPr/>
        <p:txBody>
          <a:bodyPr/>
          <a:lstStyle/>
          <a:p>
            <a:r>
              <a:rPr lang="en-US" dirty="0" smtClean="0"/>
              <a:t>Data Wrangling</a:t>
            </a:r>
            <a:endParaRPr lang="en-US" dirty="0"/>
          </a:p>
        </p:txBody>
      </p:sp>
      <p:sp>
        <p:nvSpPr>
          <p:cNvPr id="3" name="Content Placeholder 2">
            <a:extLst>
              <a:ext uri="{FF2B5EF4-FFF2-40B4-BE49-F238E27FC236}">
                <a16:creationId xmlns:a16="http://schemas.microsoft.com/office/drawing/2014/main" xmlns="" id="{8C4F6306-C77C-4548-9B8A-A78F72139238}"/>
              </a:ext>
            </a:extLst>
          </p:cNvPr>
          <p:cNvSpPr>
            <a:spLocks noGrp="1"/>
          </p:cNvSpPr>
          <p:nvPr>
            <p:ph idx="1"/>
          </p:nvPr>
        </p:nvSpPr>
        <p:spPr>
          <a:xfrm>
            <a:off x="1114864" y="2004647"/>
            <a:ext cx="10058400" cy="3903784"/>
          </a:xfrm>
        </p:spPr>
        <p:txBody>
          <a:bodyPr/>
          <a:lstStyle/>
          <a:p>
            <a:r>
              <a:rPr lang="en-US" sz="2400" dirty="0">
                <a:sym typeface="Wingdings" panose="05000000000000000000" pitchFamily="2" charset="2"/>
              </a:rPr>
              <a:t>n</a:t>
            </a:r>
            <a:r>
              <a:rPr lang="en-US" sz="2400" dirty="0" smtClean="0">
                <a:sym typeface="Wingdings" panose="05000000000000000000" pitchFamily="2" charset="2"/>
              </a:rPr>
              <a:t>ames()</a:t>
            </a:r>
          </a:p>
          <a:p>
            <a:r>
              <a:rPr lang="en-US" sz="2400" dirty="0" smtClean="0">
                <a:sym typeface="Wingdings" panose="05000000000000000000" pitchFamily="2" charset="2"/>
              </a:rPr>
              <a:t>&gt;</a:t>
            </a:r>
            <a:r>
              <a:rPr lang="en-US" sz="2400" dirty="0">
                <a:sym typeface="Wingdings" panose="05000000000000000000" pitchFamily="2" charset="2"/>
              </a:rPr>
              <a:t>names(</a:t>
            </a:r>
            <a:r>
              <a:rPr lang="en-US" sz="2400" dirty="0" err="1">
                <a:sym typeface="Wingdings" panose="05000000000000000000" pitchFamily="2" charset="2"/>
              </a:rPr>
              <a:t>LA_Unemployment_Original</a:t>
            </a:r>
            <a:r>
              <a:rPr lang="en-US" sz="2400" dirty="0">
                <a:sym typeface="Wingdings" panose="05000000000000000000" pitchFamily="2" charset="2"/>
              </a:rPr>
              <a:t>)[2] &lt;- "</a:t>
            </a:r>
            <a:r>
              <a:rPr lang="en-US" sz="2400" dirty="0" err="1">
                <a:sym typeface="Wingdings" panose="05000000000000000000" pitchFamily="2" charset="2"/>
              </a:rPr>
              <a:t>Unemployment_Rate</a:t>
            </a:r>
            <a:r>
              <a:rPr lang="en-US" sz="2400" dirty="0">
                <a:sym typeface="Wingdings" panose="05000000000000000000" pitchFamily="2" charset="2"/>
              </a:rPr>
              <a:t>"</a:t>
            </a:r>
            <a:endParaRPr lang="en-US" sz="2400" dirty="0">
              <a:sym typeface="Wingdings" panose="05000000000000000000" pitchFamily="2" charset="2"/>
            </a:endParaRPr>
          </a:p>
        </p:txBody>
      </p:sp>
      <p:pic>
        <p:nvPicPr>
          <p:cNvPr id="1026"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93618" y="3093061"/>
            <a:ext cx="2720120" cy="2531441"/>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28540" y="3252416"/>
            <a:ext cx="3222217" cy="246880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95185" y="5677256"/>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95278691"/>
      </p:ext>
    </p:extLst>
  </p:cSld>
  <p:clrMapOvr>
    <a:masterClrMapping/>
  </p:clrMapOvr>
  <mc:AlternateContent xmlns:mc="http://schemas.openxmlformats.org/markup-compatibility/2006">
    <mc:Choice xmlns:p14="http://schemas.microsoft.com/office/powerpoint/2010/main" Requires="p14">
      <p:transition spd="slow" p14:dur="2000" advTm="24586"/>
    </mc:Choice>
    <mc:Fallback>
      <p:transition spd="slow" advTm="245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655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A63235-D72D-4AB7-B7D4-0C71913D84C4}"/>
              </a:ext>
            </a:extLst>
          </p:cNvPr>
          <p:cNvSpPr>
            <a:spLocks noGrp="1"/>
          </p:cNvSpPr>
          <p:nvPr>
            <p:ph type="title"/>
          </p:nvPr>
        </p:nvSpPr>
        <p:spPr/>
        <p:txBody>
          <a:bodyPr/>
          <a:lstStyle/>
          <a:p>
            <a:r>
              <a:rPr lang="en-US" dirty="0" smtClean="0"/>
              <a:t>Data Wrangling</a:t>
            </a:r>
            <a:endParaRPr lang="en-US" dirty="0"/>
          </a:p>
        </p:txBody>
      </p:sp>
      <p:sp>
        <p:nvSpPr>
          <p:cNvPr id="3" name="Content Placeholder 2">
            <a:extLst>
              <a:ext uri="{FF2B5EF4-FFF2-40B4-BE49-F238E27FC236}">
                <a16:creationId xmlns:a16="http://schemas.microsoft.com/office/drawing/2014/main" xmlns="" id="{8C4F6306-C77C-4548-9B8A-A78F72139238}"/>
              </a:ext>
            </a:extLst>
          </p:cNvPr>
          <p:cNvSpPr>
            <a:spLocks noGrp="1"/>
          </p:cNvSpPr>
          <p:nvPr>
            <p:ph idx="1"/>
          </p:nvPr>
        </p:nvSpPr>
        <p:spPr>
          <a:xfrm>
            <a:off x="1114864" y="2004647"/>
            <a:ext cx="10058400" cy="3903784"/>
          </a:xfrm>
        </p:spPr>
        <p:txBody>
          <a:bodyPr/>
          <a:lstStyle/>
          <a:p>
            <a:r>
              <a:rPr lang="en-US" sz="2400" dirty="0" err="1" smtClean="0">
                <a:sym typeface="Wingdings" panose="05000000000000000000" pitchFamily="2" charset="2"/>
              </a:rPr>
              <a:t>endsWith</a:t>
            </a:r>
            <a:r>
              <a:rPr lang="en-US" sz="2400" dirty="0" smtClean="0">
                <a:sym typeface="Wingdings" panose="05000000000000000000" pitchFamily="2" charset="2"/>
              </a:rPr>
              <a:t>()</a:t>
            </a:r>
          </a:p>
          <a:p>
            <a:r>
              <a:rPr lang="en-US" sz="2400" dirty="0">
                <a:sym typeface="Wingdings" panose="05000000000000000000" pitchFamily="2" charset="2"/>
              </a:rPr>
              <a:t>&gt;a &lt;- </a:t>
            </a:r>
            <a:r>
              <a:rPr lang="en-US" sz="2400" dirty="0" err="1">
                <a:sym typeface="Wingdings" panose="05000000000000000000" pitchFamily="2" charset="2"/>
              </a:rPr>
              <a:t>endsWith</a:t>
            </a:r>
            <a:r>
              <a:rPr lang="en-US" sz="2400" dirty="0">
                <a:sym typeface="Wingdings" panose="05000000000000000000" pitchFamily="2" charset="2"/>
              </a:rPr>
              <a:t>(</a:t>
            </a:r>
            <a:r>
              <a:rPr lang="en-US" sz="2400" dirty="0" err="1">
                <a:sym typeface="Wingdings" panose="05000000000000000000" pitchFamily="2" charset="2"/>
              </a:rPr>
              <a:t>as.character</a:t>
            </a:r>
            <a:r>
              <a:rPr lang="en-US" sz="2400" dirty="0">
                <a:sym typeface="Wingdings" panose="05000000000000000000" pitchFamily="2" charset="2"/>
              </a:rPr>
              <a:t>(</a:t>
            </a:r>
            <a:r>
              <a:rPr lang="en-US" sz="2400" dirty="0" err="1">
                <a:sym typeface="Wingdings" panose="05000000000000000000" pitchFamily="2" charset="2"/>
              </a:rPr>
              <a:t>LA_Unemployment_Original$Year</a:t>
            </a:r>
            <a:r>
              <a:rPr lang="en-US" sz="2400" dirty="0">
                <a:sym typeface="Wingdings" panose="05000000000000000000" pitchFamily="2" charset="2"/>
              </a:rPr>
              <a:t>), </a:t>
            </a:r>
            <a:r>
              <a:rPr lang="en-US" sz="2400" dirty="0" smtClean="0">
                <a:sym typeface="Wingdings" panose="05000000000000000000" pitchFamily="2" charset="2"/>
              </a:rPr>
              <a:t>“/1/1</a:t>
            </a:r>
            <a:r>
              <a:rPr lang="en-US" sz="2400" dirty="0">
                <a:sym typeface="Wingdings" panose="05000000000000000000" pitchFamily="2" charset="2"/>
              </a:rPr>
              <a:t>")  # Which rows to keep (</a:t>
            </a:r>
            <a:r>
              <a:rPr lang="en-US" sz="2400" dirty="0" err="1">
                <a:sym typeface="Wingdings" panose="05000000000000000000" pitchFamily="2" charset="2"/>
              </a:rPr>
              <a:t>kp</a:t>
            </a:r>
            <a:r>
              <a:rPr lang="en-US" sz="2400" dirty="0">
                <a:sym typeface="Wingdings" panose="05000000000000000000" pitchFamily="2" charset="2"/>
              </a:rPr>
              <a:t>)?</a:t>
            </a:r>
          </a:p>
          <a:p>
            <a:r>
              <a:rPr lang="en-US" sz="2400" dirty="0">
                <a:sym typeface="Wingdings" panose="05000000000000000000" pitchFamily="2" charset="2"/>
              </a:rPr>
              <a:t>      </a:t>
            </a:r>
            <a:r>
              <a:rPr lang="en-US" sz="2400" dirty="0" err="1">
                <a:sym typeface="Wingdings" panose="05000000000000000000" pitchFamily="2" charset="2"/>
              </a:rPr>
              <a:t>LA_Unemployment_Clean</a:t>
            </a:r>
            <a:r>
              <a:rPr lang="en-US" sz="2400" dirty="0">
                <a:sym typeface="Wingdings" panose="05000000000000000000" pitchFamily="2" charset="2"/>
              </a:rPr>
              <a:t> &lt;- </a:t>
            </a:r>
            <a:r>
              <a:rPr lang="en-US" sz="2400" dirty="0" err="1">
                <a:sym typeface="Wingdings" panose="05000000000000000000" pitchFamily="2" charset="2"/>
              </a:rPr>
              <a:t>LA_Unemployment_Original</a:t>
            </a:r>
            <a:r>
              <a:rPr lang="en-US" sz="2400" dirty="0">
                <a:sym typeface="Wingdings" panose="05000000000000000000" pitchFamily="2" charset="2"/>
              </a:rPr>
              <a:t>[a, ]</a:t>
            </a:r>
            <a:endParaRPr lang="en-US" sz="2400" dirty="0">
              <a:sym typeface="Wingdings" panose="05000000000000000000" pitchFamily="2" charset="2"/>
            </a:endParaRPr>
          </a:p>
        </p:txBody>
      </p:sp>
      <p:pic>
        <p:nvPicPr>
          <p:cNvPr id="205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54190" y="3867877"/>
            <a:ext cx="2231048" cy="20757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3074" name="Picture 2"/>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337788" y="3867877"/>
            <a:ext cx="2014904" cy="20757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95184" y="5920154"/>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89942652"/>
      </p:ext>
    </p:extLst>
  </p:cSld>
  <p:clrMapOvr>
    <a:masterClrMapping/>
  </p:clrMapOvr>
  <mc:AlternateContent xmlns:mc="http://schemas.openxmlformats.org/markup-compatibility/2006">
    <mc:Choice xmlns:p14="http://schemas.microsoft.com/office/powerpoint/2010/main" Requires="p14">
      <p:transition spd="slow" p14:dur="2000" advTm="16165"/>
    </mc:Choice>
    <mc:Fallback>
      <p:transition spd="slow" advTm="161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8369"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A63235-D72D-4AB7-B7D4-0C71913D84C4}"/>
              </a:ext>
            </a:extLst>
          </p:cNvPr>
          <p:cNvSpPr>
            <a:spLocks noGrp="1"/>
          </p:cNvSpPr>
          <p:nvPr>
            <p:ph type="title"/>
          </p:nvPr>
        </p:nvSpPr>
        <p:spPr/>
        <p:txBody>
          <a:bodyPr/>
          <a:lstStyle/>
          <a:p>
            <a:r>
              <a:rPr lang="en-US" dirty="0" smtClean="0"/>
              <a:t>Data Wrangling</a:t>
            </a:r>
            <a:endParaRPr lang="en-US" dirty="0"/>
          </a:p>
        </p:txBody>
      </p:sp>
      <p:sp>
        <p:nvSpPr>
          <p:cNvPr id="3" name="Content Placeholder 2">
            <a:extLst>
              <a:ext uri="{FF2B5EF4-FFF2-40B4-BE49-F238E27FC236}">
                <a16:creationId xmlns:a16="http://schemas.microsoft.com/office/drawing/2014/main" xmlns="" id="{8C4F6306-C77C-4548-9B8A-A78F72139238}"/>
              </a:ext>
            </a:extLst>
          </p:cNvPr>
          <p:cNvSpPr>
            <a:spLocks noGrp="1"/>
          </p:cNvSpPr>
          <p:nvPr>
            <p:ph idx="1"/>
          </p:nvPr>
        </p:nvSpPr>
        <p:spPr>
          <a:xfrm>
            <a:off x="633045" y="1776046"/>
            <a:ext cx="11808069" cy="4686300"/>
          </a:xfrm>
        </p:spPr>
        <p:txBody>
          <a:bodyPr/>
          <a:lstStyle/>
          <a:p>
            <a:r>
              <a:rPr lang="en-US" sz="2400" dirty="0" smtClean="0">
                <a:sym typeface="Wingdings" panose="05000000000000000000" pitchFamily="2" charset="2"/>
              </a:rPr>
              <a:t>year()</a:t>
            </a:r>
          </a:p>
          <a:p>
            <a:r>
              <a:rPr lang="en-US" sz="2400" dirty="0">
                <a:sym typeface="Wingdings" panose="05000000000000000000" pitchFamily="2" charset="2"/>
              </a:rPr>
              <a:t>&gt;</a:t>
            </a:r>
            <a:r>
              <a:rPr lang="en-US" sz="2400" dirty="0" err="1">
                <a:sym typeface="Wingdings" panose="05000000000000000000" pitchFamily="2" charset="2"/>
              </a:rPr>
              <a:t>LA_Unemployment_Clean$Year</a:t>
            </a:r>
            <a:r>
              <a:rPr lang="en-US" sz="2400" dirty="0">
                <a:sym typeface="Wingdings" panose="05000000000000000000" pitchFamily="2" charset="2"/>
              </a:rPr>
              <a:t> </a:t>
            </a:r>
            <a:r>
              <a:rPr lang="en-US" sz="2400" dirty="0" smtClean="0">
                <a:sym typeface="Wingdings" panose="05000000000000000000" pitchFamily="2" charset="2"/>
              </a:rPr>
              <a:t>&lt;-year(</a:t>
            </a:r>
            <a:r>
              <a:rPr lang="en-US" sz="2400" dirty="0" err="1" smtClean="0">
                <a:sym typeface="Wingdings" panose="05000000000000000000" pitchFamily="2" charset="2"/>
              </a:rPr>
              <a:t>as.Date</a:t>
            </a:r>
            <a:r>
              <a:rPr lang="en-US" sz="2400" dirty="0" smtClean="0">
                <a:sym typeface="Wingdings" panose="05000000000000000000" pitchFamily="2" charset="2"/>
              </a:rPr>
              <a:t>(</a:t>
            </a:r>
            <a:r>
              <a:rPr lang="en-US" sz="2400" dirty="0" err="1" smtClean="0">
                <a:sym typeface="Wingdings" panose="05000000000000000000" pitchFamily="2" charset="2"/>
              </a:rPr>
              <a:t>LA_Unemployment_Clean$Year</a:t>
            </a:r>
            <a:r>
              <a:rPr lang="en-US" sz="2400" dirty="0">
                <a:sym typeface="Wingdings" panose="05000000000000000000" pitchFamily="2" charset="2"/>
              </a:rPr>
              <a:t>, "%y"))</a:t>
            </a:r>
          </a:p>
          <a:p>
            <a:r>
              <a:rPr lang="en-US" sz="2400" dirty="0" smtClean="0">
                <a:sym typeface="Wingdings" panose="05000000000000000000" pitchFamily="2" charset="2"/>
              </a:rPr>
              <a:t>&gt;</a:t>
            </a:r>
            <a:r>
              <a:rPr lang="en-US" sz="2400" dirty="0" err="1" smtClean="0">
                <a:sym typeface="Wingdings" panose="05000000000000000000" pitchFamily="2" charset="2"/>
              </a:rPr>
              <a:t>Round_Rock_Unemployment_Clean$Year</a:t>
            </a:r>
            <a:r>
              <a:rPr lang="en-US" sz="2400" dirty="0" smtClean="0">
                <a:sym typeface="Wingdings" panose="05000000000000000000" pitchFamily="2" charset="2"/>
              </a:rPr>
              <a:t> &lt;-</a:t>
            </a:r>
          </a:p>
          <a:p>
            <a:r>
              <a:rPr lang="en-US" sz="2400" dirty="0" smtClean="0">
                <a:sym typeface="Wingdings" panose="05000000000000000000" pitchFamily="2" charset="2"/>
              </a:rPr>
              <a:t>year(</a:t>
            </a:r>
            <a:r>
              <a:rPr lang="en-US" sz="2400" dirty="0" err="1" smtClean="0">
                <a:sym typeface="Wingdings" panose="05000000000000000000" pitchFamily="2" charset="2"/>
              </a:rPr>
              <a:t>as.Date</a:t>
            </a:r>
            <a:r>
              <a:rPr lang="en-US" sz="2400" dirty="0" smtClean="0">
                <a:sym typeface="Wingdings" panose="05000000000000000000" pitchFamily="2" charset="2"/>
              </a:rPr>
              <a:t>(</a:t>
            </a:r>
            <a:r>
              <a:rPr lang="en-US" sz="2400" dirty="0" err="1" smtClean="0">
                <a:sym typeface="Wingdings" panose="05000000000000000000" pitchFamily="2" charset="2"/>
              </a:rPr>
              <a:t>Round_Rock_Unemployment_Clean$Year</a:t>
            </a:r>
            <a:r>
              <a:rPr lang="en-US" sz="2400" dirty="0">
                <a:sym typeface="Wingdings" panose="05000000000000000000" pitchFamily="2" charset="2"/>
              </a:rPr>
              <a:t>, "%y</a:t>
            </a:r>
            <a:r>
              <a:rPr lang="en-US" sz="2400" dirty="0" smtClean="0">
                <a:sym typeface="Wingdings" panose="05000000000000000000" pitchFamily="2" charset="2"/>
              </a:rPr>
              <a:t>"))</a:t>
            </a:r>
            <a:endParaRPr lang="en-US" sz="2400" dirty="0">
              <a:sym typeface="Wingdings" panose="05000000000000000000" pitchFamily="2" charset="2"/>
            </a:endParaRPr>
          </a:p>
        </p:txBody>
      </p:sp>
      <p:pic>
        <p:nvPicPr>
          <p:cNvPr id="205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754190" y="4245946"/>
            <a:ext cx="2231048" cy="207572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96000" y="4246319"/>
            <a:ext cx="2562225" cy="2075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6"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829192" y="5606560"/>
            <a:ext cx="609600" cy="609600"/>
          </a:xfrm>
          <a:prstGeom prst="rect">
            <a:avLst/>
          </a:prstGeom>
        </p:spPr>
      </p:pic>
      <p:pic>
        <p:nvPicPr>
          <p:cNvPr id="7" name="音訊 6">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968156"/>
      </p:ext>
    </p:extLst>
  </p:cSld>
  <p:clrMapOvr>
    <a:masterClrMapping/>
  </p:clrMapOvr>
  <mc:AlternateContent xmlns:mc="http://schemas.openxmlformats.org/markup-compatibility/2006">
    <mc:Choice xmlns:p14="http://schemas.microsoft.com/office/powerpoint/2010/main" Requires="p14">
      <p:transition spd="slow" p14:dur="2000" advTm="17646"/>
    </mc:Choice>
    <mc:Fallback>
      <p:transition spd="slow" advTm="176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8350" fill="hold"/>
                                        <p:tgtEl>
                                          <p:spTgt spid="6"/>
                                        </p:tgtEl>
                                      </p:cBhvr>
                                    </p:cmd>
                                  </p:childTnLst>
                                </p:cTn>
                              </p:par>
                            </p:childTnLst>
                          </p:cTn>
                        </p:par>
                      </p:childTnLst>
                    </p:cTn>
                  </p:par>
                </p:childTnLst>
              </p:cTn>
              <p:nextCondLst>
                <p:cond evt="onClick" delay="0">
                  <p:tgtEl>
                    <p:spTgt spid="6"/>
                  </p:tgtEl>
                </p:cond>
              </p:nextCondLst>
            </p:seq>
            <p:audio>
              <p:cMediaNode vol="80000">
                <p:cTn id="12" fill="hold" display="0">
                  <p:stCondLst>
                    <p:cond delay="indefinite"/>
                  </p:stCondLst>
                  <p:endCondLst>
                    <p:cond evt="onStopAudio" delay="0">
                      <p:tgtEl>
                        <p:sldTgt/>
                      </p:tgtEl>
                    </p:cond>
                  </p:endCondLst>
                </p:cTn>
                <p:tgtEl>
                  <p:spTgt spid="6"/>
                </p:tgtEl>
              </p:cMediaNode>
            </p:audio>
            <p:audio isNarration="1">
              <p:cMediaNode vol="80000" showWhenStopped="0">
                <p:cTn id="13" fill="hold" display="0">
                  <p:stCondLst>
                    <p:cond delay="indefinite"/>
                  </p:stCondLst>
                  <p:endCondLst>
                    <p:cond evt="onStopAudio" delay="0">
                      <p:tgtEl>
                        <p:sldTgt/>
                      </p:tgtEl>
                    </p:cond>
                  </p:endCondLst>
                </p:cTn>
                <p:tgtEl>
                  <p:spTgt spid="7"/>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A63235-D72D-4AB7-B7D4-0C71913D84C4}"/>
              </a:ext>
            </a:extLst>
          </p:cNvPr>
          <p:cNvSpPr>
            <a:spLocks noGrp="1"/>
          </p:cNvSpPr>
          <p:nvPr>
            <p:ph type="title"/>
          </p:nvPr>
        </p:nvSpPr>
        <p:spPr/>
        <p:txBody>
          <a:bodyPr/>
          <a:lstStyle/>
          <a:p>
            <a:r>
              <a:rPr lang="en-US" dirty="0" smtClean="0"/>
              <a:t>Data Wrangling</a:t>
            </a:r>
            <a:endParaRPr lang="en-US" dirty="0"/>
          </a:p>
        </p:txBody>
      </p:sp>
      <p:sp>
        <p:nvSpPr>
          <p:cNvPr id="3" name="Content Placeholder 2">
            <a:extLst>
              <a:ext uri="{FF2B5EF4-FFF2-40B4-BE49-F238E27FC236}">
                <a16:creationId xmlns:a16="http://schemas.microsoft.com/office/drawing/2014/main" xmlns="" id="{8C4F6306-C77C-4548-9B8A-A78F72139238}"/>
              </a:ext>
            </a:extLst>
          </p:cNvPr>
          <p:cNvSpPr>
            <a:spLocks noGrp="1"/>
          </p:cNvSpPr>
          <p:nvPr>
            <p:ph idx="1"/>
          </p:nvPr>
        </p:nvSpPr>
        <p:spPr>
          <a:xfrm>
            <a:off x="633045" y="1776046"/>
            <a:ext cx="11808069" cy="4686300"/>
          </a:xfrm>
        </p:spPr>
        <p:txBody>
          <a:bodyPr/>
          <a:lstStyle/>
          <a:p>
            <a:r>
              <a:rPr lang="en-US" sz="2400" dirty="0" err="1">
                <a:sym typeface="Wingdings" panose="05000000000000000000" pitchFamily="2" charset="2"/>
              </a:rPr>
              <a:t>c</a:t>
            </a:r>
            <a:r>
              <a:rPr lang="en-US" sz="2400" dirty="0" err="1" smtClean="0">
                <a:sym typeface="Wingdings" panose="05000000000000000000" pitchFamily="2" charset="2"/>
              </a:rPr>
              <a:t>bind</a:t>
            </a:r>
            <a:r>
              <a:rPr lang="en-US" sz="2400" dirty="0" smtClean="0">
                <a:sym typeface="Wingdings" panose="05000000000000000000" pitchFamily="2" charset="2"/>
              </a:rPr>
              <a:t>()</a:t>
            </a:r>
          </a:p>
          <a:p>
            <a:r>
              <a:rPr lang="en-US" sz="2400" dirty="0" smtClean="0">
                <a:sym typeface="Wingdings" panose="05000000000000000000" pitchFamily="2" charset="2"/>
              </a:rPr>
              <a:t>&gt; </a:t>
            </a:r>
            <a:r>
              <a:rPr lang="en-US" sz="2400" dirty="0" err="1" smtClean="0">
                <a:sym typeface="Wingdings" panose="05000000000000000000" pitchFamily="2" charset="2"/>
              </a:rPr>
              <a:t>LA_Dataset</a:t>
            </a:r>
            <a:r>
              <a:rPr lang="en-US" sz="2400" dirty="0" smtClean="0">
                <a:sym typeface="Wingdings" panose="05000000000000000000" pitchFamily="2" charset="2"/>
              </a:rPr>
              <a:t> </a:t>
            </a:r>
          </a:p>
          <a:p>
            <a:r>
              <a:rPr lang="en-US" sz="2400" dirty="0" smtClean="0">
                <a:sym typeface="Wingdings" panose="05000000000000000000" pitchFamily="2" charset="2"/>
              </a:rPr>
              <a:t>&lt;- </a:t>
            </a:r>
            <a:r>
              <a:rPr lang="en-US" sz="2400" dirty="0" err="1">
                <a:sym typeface="Wingdings" panose="05000000000000000000" pitchFamily="2" charset="2"/>
              </a:rPr>
              <a:t>cbind</a:t>
            </a:r>
            <a:r>
              <a:rPr lang="en-US" sz="2400" dirty="0">
                <a:sym typeface="Wingdings" panose="05000000000000000000" pitchFamily="2" charset="2"/>
              </a:rPr>
              <a:t>(LA_P, LA_HPI$HPI, </a:t>
            </a:r>
            <a:r>
              <a:rPr lang="en-US" sz="2400" dirty="0" err="1">
                <a:sym typeface="Wingdings" panose="05000000000000000000" pitchFamily="2" charset="2"/>
              </a:rPr>
              <a:t>LA_U$Unemployment_Rate</a:t>
            </a:r>
            <a:r>
              <a:rPr lang="en-US" sz="2400" dirty="0" smtClean="0">
                <a:sym typeface="Wingdings" panose="05000000000000000000" pitchFamily="2" charset="2"/>
              </a:rPr>
              <a:t>)</a:t>
            </a:r>
          </a:p>
          <a:p>
            <a:r>
              <a:rPr lang="en-US" sz="2400" dirty="0" err="1">
                <a:sym typeface="Wingdings" panose="05000000000000000000" pitchFamily="2" charset="2"/>
              </a:rPr>
              <a:t>Round_Rock_Dataset</a:t>
            </a:r>
            <a:r>
              <a:rPr lang="en-US" sz="2400" dirty="0">
                <a:sym typeface="Wingdings" panose="05000000000000000000" pitchFamily="2" charset="2"/>
              </a:rPr>
              <a:t> &lt;- </a:t>
            </a:r>
            <a:r>
              <a:rPr lang="en-US" sz="2400" dirty="0" err="1">
                <a:sym typeface="Wingdings" panose="05000000000000000000" pitchFamily="2" charset="2"/>
              </a:rPr>
              <a:t>cbind</a:t>
            </a:r>
            <a:r>
              <a:rPr lang="en-US" sz="2400" dirty="0">
                <a:sym typeface="Wingdings" panose="05000000000000000000" pitchFamily="2" charset="2"/>
              </a:rPr>
              <a:t>(</a:t>
            </a:r>
            <a:r>
              <a:rPr lang="en-US" sz="2400" dirty="0" err="1">
                <a:sym typeface="Wingdings" panose="05000000000000000000" pitchFamily="2" charset="2"/>
              </a:rPr>
              <a:t>Round_Rock_P</a:t>
            </a:r>
            <a:r>
              <a:rPr lang="en-US" sz="2400" dirty="0">
                <a:sym typeface="Wingdings" panose="05000000000000000000" pitchFamily="2" charset="2"/>
              </a:rPr>
              <a:t>, </a:t>
            </a:r>
            <a:r>
              <a:rPr lang="en-US" sz="2400" dirty="0" err="1">
                <a:sym typeface="Wingdings" panose="05000000000000000000" pitchFamily="2" charset="2"/>
              </a:rPr>
              <a:t>Round_Rock_HPI$HPI</a:t>
            </a:r>
            <a:r>
              <a:rPr lang="en-US" sz="2400" dirty="0">
                <a:sym typeface="Wingdings" panose="05000000000000000000" pitchFamily="2" charset="2"/>
              </a:rPr>
              <a:t>, </a:t>
            </a:r>
            <a:r>
              <a:rPr lang="en-US" sz="2400" dirty="0" err="1">
                <a:sym typeface="Wingdings" panose="05000000000000000000" pitchFamily="2" charset="2"/>
              </a:rPr>
              <a:t>Round_Rock_U$Unemployment_Rate</a:t>
            </a:r>
            <a:r>
              <a:rPr lang="en-US" sz="2400" dirty="0">
                <a:sym typeface="Wingdings" panose="05000000000000000000" pitchFamily="2" charset="2"/>
              </a:rPr>
              <a:t>)</a:t>
            </a:r>
            <a:endParaRPr lang="en-US" sz="2400" dirty="0">
              <a:sym typeface="Wingdings" panose="05000000000000000000" pitchFamily="2" charset="2"/>
            </a:endParaRPr>
          </a:p>
        </p:txBody>
      </p:sp>
      <p:pic>
        <p:nvPicPr>
          <p:cNvPr id="4098"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66761" y="4176346"/>
            <a:ext cx="6162675" cy="914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099"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05570" y="5320079"/>
            <a:ext cx="7134225" cy="895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216054" y="5767754"/>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04019496"/>
      </p:ext>
    </p:extLst>
  </p:cSld>
  <p:clrMapOvr>
    <a:masterClrMapping/>
  </p:clrMapOvr>
  <mc:AlternateContent xmlns:mc="http://schemas.openxmlformats.org/markup-compatibility/2006">
    <mc:Choice xmlns:p14="http://schemas.microsoft.com/office/powerpoint/2010/main" Requires="p14">
      <p:transition spd="slow" p14:dur="2000" advTm="21756"/>
    </mc:Choice>
    <mc:Fallback>
      <p:transition spd="slow" advTm="217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464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A63235-D72D-4AB7-B7D4-0C71913D84C4}"/>
              </a:ext>
            </a:extLst>
          </p:cNvPr>
          <p:cNvSpPr>
            <a:spLocks noGrp="1"/>
          </p:cNvSpPr>
          <p:nvPr>
            <p:ph type="title"/>
          </p:nvPr>
        </p:nvSpPr>
        <p:spPr/>
        <p:txBody>
          <a:bodyPr/>
          <a:lstStyle/>
          <a:p>
            <a:r>
              <a:rPr lang="en-US" dirty="0" smtClean="0"/>
              <a:t>Data Wrangling</a:t>
            </a:r>
            <a:endParaRPr lang="en-US" dirty="0"/>
          </a:p>
        </p:txBody>
      </p:sp>
      <p:sp>
        <p:nvSpPr>
          <p:cNvPr id="3" name="Content Placeholder 2">
            <a:extLst>
              <a:ext uri="{FF2B5EF4-FFF2-40B4-BE49-F238E27FC236}">
                <a16:creationId xmlns:a16="http://schemas.microsoft.com/office/drawing/2014/main" xmlns="" id="{8C4F6306-C77C-4548-9B8A-A78F72139238}"/>
              </a:ext>
            </a:extLst>
          </p:cNvPr>
          <p:cNvSpPr>
            <a:spLocks noGrp="1"/>
          </p:cNvSpPr>
          <p:nvPr>
            <p:ph idx="1"/>
          </p:nvPr>
        </p:nvSpPr>
        <p:spPr>
          <a:xfrm>
            <a:off x="633045" y="1776046"/>
            <a:ext cx="11808069" cy="4686300"/>
          </a:xfrm>
        </p:spPr>
        <p:txBody>
          <a:bodyPr/>
          <a:lstStyle/>
          <a:p>
            <a:r>
              <a:rPr lang="en-US" sz="2400" dirty="0" smtClean="0">
                <a:sym typeface="Wingdings" panose="05000000000000000000" pitchFamily="2" charset="2"/>
              </a:rPr>
              <a:t>merge()</a:t>
            </a:r>
          </a:p>
          <a:p>
            <a:r>
              <a:rPr lang="en-US" sz="2400" dirty="0" smtClean="0">
                <a:sym typeface="Wingdings" panose="05000000000000000000" pitchFamily="2" charset="2"/>
              </a:rPr>
              <a:t>&gt;   </a:t>
            </a:r>
            <a:r>
              <a:rPr lang="en-US" sz="2400" dirty="0">
                <a:sym typeface="Wingdings" panose="05000000000000000000" pitchFamily="2" charset="2"/>
              </a:rPr>
              <a:t>Dataset &lt;- merge(</a:t>
            </a:r>
            <a:r>
              <a:rPr lang="en-US" sz="2400" dirty="0" err="1">
                <a:sym typeface="Wingdings" panose="05000000000000000000" pitchFamily="2" charset="2"/>
              </a:rPr>
              <a:t>LA_Dataset</a:t>
            </a:r>
            <a:r>
              <a:rPr lang="en-US" sz="2400" dirty="0">
                <a:sym typeface="Wingdings" panose="05000000000000000000" pitchFamily="2" charset="2"/>
              </a:rPr>
              <a:t>, </a:t>
            </a:r>
            <a:r>
              <a:rPr lang="en-US" sz="2400" dirty="0" err="1">
                <a:sym typeface="Wingdings" panose="05000000000000000000" pitchFamily="2" charset="2"/>
              </a:rPr>
              <a:t>Round_Rock_Dataset</a:t>
            </a:r>
            <a:r>
              <a:rPr lang="en-US" sz="2400" dirty="0">
                <a:sym typeface="Wingdings" panose="05000000000000000000" pitchFamily="2" charset="2"/>
              </a:rPr>
              <a:t>, all = TRUE, </a:t>
            </a:r>
            <a:r>
              <a:rPr lang="en-US" sz="2400" dirty="0" err="1">
                <a:sym typeface="Wingdings" panose="05000000000000000000" pitchFamily="2" charset="2"/>
              </a:rPr>
              <a:t>by.x</a:t>
            </a:r>
            <a:r>
              <a:rPr lang="en-US" sz="2400" dirty="0">
                <a:sym typeface="Wingdings" panose="05000000000000000000" pitchFamily="2" charset="2"/>
              </a:rPr>
              <a:t> = "Census", </a:t>
            </a:r>
            <a:r>
              <a:rPr lang="en-US" sz="2400" dirty="0" err="1">
                <a:sym typeface="Wingdings" panose="05000000000000000000" pitchFamily="2" charset="2"/>
              </a:rPr>
              <a:t>by.y</a:t>
            </a:r>
            <a:r>
              <a:rPr lang="en-US" sz="2400" dirty="0">
                <a:sym typeface="Wingdings" panose="05000000000000000000" pitchFamily="2" charset="2"/>
              </a:rPr>
              <a:t> = "Census")</a:t>
            </a:r>
          </a:p>
          <a:p>
            <a:r>
              <a:rPr lang="en-US" sz="2400" dirty="0" smtClean="0">
                <a:sym typeface="Wingdings" panose="05000000000000000000" pitchFamily="2" charset="2"/>
              </a:rPr>
              <a:t>&gt; names(Dataset</a:t>
            </a:r>
            <a:r>
              <a:rPr lang="en-US" sz="2400" dirty="0">
                <a:sym typeface="Wingdings" panose="05000000000000000000" pitchFamily="2" charset="2"/>
              </a:rPr>
              <a:t>)[2:9] &lt;- c("Population", "</a:t>
            </a:r>
            <a:r>
              <a:rPr lang="en-US" sz="2400" dirty="0" err="1">
                <a:sym typeface="Wingdings" panose="05000000000000000000" pitchFamily="2" charset="2"/>
              </a:rPr>
              <a:t>Percentage_Change</a:t>
            </a:r>
            <a:r>
              <a:rPr lang="en-US" sz="2400" dirty="0">
                <a:sym typeface="Wingdings" panose="05000000000000000000" pitchFamily="2" charset="2"/>
              </a:rPr>
              <a:t>", "HPI", "</a:t>
            </a:r>
            <a:r>
              <a:rPr lang="en-US" sz="2400" dirty="0" err="1">
                <a:sym typeface="Wingdings" panose="05000000000000000000" pitchFamily="2" charset="2"/>
              </a:rPr>
              <a:t>Unemployment_Rate</a:t>
            </a:r>
            <a:r>
              <a:rPr lang="en-US" sz="2400" dirty="0">
                <a:sym typeface="Wingdings" panose="05000000000000000000" pitchFamily="2" charset="2"/>
              </a:rPr>
              <a:t>", "</a:t>
            </a:r>
            <a:r>
              <a:rPr lang="en-US" sz="2400" dirty="0" err="1">
                <a:sym typeface="Wingdings" panose="05000000000000000000" pitchFamily="2" charset="2"/>
              </a:rPr>
              <a:t>Population_RK</a:t>
            </a:r>
            <a:r>
              <a:rPr lang="en-US" sz="2400" dirty="0">
                <a:sym typeface="Wingdings" panose="05000000000000000000" pitchFamily="2" charset="2"/>
              </a:rPr>
              <a:t>", "</a:t>
            </a:r>
            <a:r>
              <a:rPr lang="en-US" sz="2400" dirty="0" err="1">
                <a:sym typeface="Wingdings" panose="05000000000000000000" pitchFamily="2" charset="2"/>
              </a:rPr>
              <a:t>Percentage_Change_RK</a:t>
            </a:r>
            <a:r>
              <a:rPr lang="en-US" sz="2400" dirty="0">
                <a:sym typeface="Wingdings" panose="05000000000000000000" pitchFamily="2" charset="2"/>
              </a:rPr>
              <a:t>", "HPI_RK","</a:t>
            </a:r>
            <a:r>
              <a:rPr lang="en-US" sz="2400" dirty="0" err="1">
                <a:sym typeface="Wingdings" panose="05000000000000000000" pitchFamily="2" charset="2"/>
              </a:rPr>
              <a:t>Unemployment_Rate_RK</a:t>
            </a:r>
            <a:r>
              <a:rPr lang="en-US" sz="2400" dirty="0">
                <a:sym typeface="Wingdings" panose="05000000000000000000" pitchFamily="2" charset="2"/>
              </a:rPr>
              <a:t>")</a:t>
            </a:r>
            <a:endParaRPr lang="en-US" sz="2400" dirty="0">
              <a:sym typeface="Wingdings" panose="05000000000000000000" pitchFamily="2" charset="2"/>
            </a:endParaRPr>
          </a:p>
        </p:txBody>
      </p:sp>
      <p:pic>
        <p:nvPicPr>
          <p:cNvPr id="5122"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71550" y="4238625"/>
            <a:ext cx="6362700" cy="895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123"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973766" y="4352925"/>
            <a:ext cx="4057650" cy="781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0925908" y="5638800"/>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50237486"/>
      </p:ext>
    </p:extLst>
  </p:cSld>
  <p:clrMapOvr>
    <a:masterClrMapping/>
  </p:clrMapOvr>
  <mc:AlternateContent xmlns:mc="http://schemas.openxmlformats.org/markup-compatibility/2006">
    <mc:Choice xmlns:p14="http://schemas.microsoft.com/office/powerpoint/2010/main" Requires="p14">
      <p:transition spd="slow" p14:dur="2000" advTm="27206"/>
    </mc:Choice>
    <mc:Fallback>
      <p:transition spd="slow" advTm="272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994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57C9D0-7118-4381-AE53-AAC512508AC4}"/>
              </a:ext>
            </a:extLst>
          </p:cNvPr>
          <p:cNvSpPr>
            <a:spLocks noGrp="1"/>
          </p:cNvSpPr>
          <p:nvPr>
            <p:ph type="title"/>
          </p:nvPr>
        </p:nvSpPr>
        <p:spPr/>
        <p:txBody>
          <a:bodyPr/>
          <a:lstStyle/>
          <a:p>
            <a:r>
              <a:rPr lang="en-US" dirty="0" smtClean="0"/>
              <a:t>EDA – Unemployment Rate</a:t>
            </a:r>
            <a:endParaRPr lang="en-US" dirty="0"/>
          </a:p>
        </p:txBody>
      </p:sp>
      <p:sp>
        <p:nvSpPr>
          <p:cNvPr id="3" name="內容版面配置區 2"/>
          <p:cNvSpPr>
            <a:spLocks noGrp="1"/>
          </p:cNvSpPr>
          <p:nvPr>
            <p:ph idx="1"/>
          </p:nvPr>
        </p:nvSpPr>
        <p:spPr>
          <a:xfrm>
            <a:off x="1097280" y="1845733"/>
            <a:ext cx="4986997" cy="4194581"/>
          </a:xfrm>
        </p:spPr>
        <p:txBody>
          <a:bodyPr>
            <a:normAutofit fontScale="85000" lnSpcReduction="10000"/>
          </a:bodyPr>
          <a:lstStyle/>
          <a:p>
            <a:r>
              <a:rPr lang="en-US" altLang="zh-CN" dirty="0"/>
              <a:t>The unemployment rate is a measure of the prevalence of unemployment and it is calculated as a percentage by dividing the number of unemployed individuals by all individuals currently in the labor force. By checking out the line chart "Unemployment Rate Trend From 1990 To 2016", we can see that the rates are not stable over the years, </a:t>
            </a:r>
            <a:r>
              <a:rPr lang="en-US" altLang="zh-CN" dirty="0" smtClean="0"/>
              <a:t>especially </a:t>
            </a:r>
            <a:r>
              <a:rPr lang="en-US" altLang="zh-CN" dirty="0"/>
              <a:t>during </a:t>
            </a:r>
            <a:r>
              <a:rPr lang="en-US" altLang="zh-CN" dirty="0" smtClean="0"/>
              <a:t>2000, </a:t>
            </a:r>
            <a:r>
              <a:rPr lang="en-US" altLang="zh-CN" dirty="0"/>
              <a:t>and </a:t>
            </a:r>
            <a:r>
              <a:rPr lang="en-US" altLang="zh-CN" dirty="0" smtClean="0"/>
              <a:t>2010. </a:t>
            </a:r>
            <a:r>
              <a:rPr lang="en-US" altLang="zh-CN" dirty="0"/>
              <a:t>Comparatively, Round Rock is in a more stable condition, with a smaller scale. </a:t>
            </a:r>
            <a:endParaRPr lang="en-US" altLang="zh-CN" dirty="0" smtClean="0"/>
          </a:p>
          <a:p>
            <a:r>
              <a:rPr lang="en-US" altLang="zh-CN" dirty="0" smtClean="0"/>
              <a:t>Unemployment </a:t>
            </a:r>
            <a:r>
              <a:rPr lang="en-US" altLang="zh-CN" dirty="0"/>
              <a:t>is an important factor that the investor should consider </a:t>
            </a:r>
            <a:r>
              <a:rPr lang="en-US" altLang="zh-CN" dirty="0" smtClean="0"/>
              <a:t>because </a:t>
            </a:r>
            <a:r>
              <a:rPr lang="en-US" altLang="zh-CN" dirty="0"/>
              <a:t>the healthier the job market is, the more prosperous the house market will </a:t>
            </a:r>
            <a:r>
              <a:rPr lang="en-US" altLang="zh-CN" dirty="0" smtClean="0"/>
              <a:t>be. Since </a:t>
            </a:r>
            <a:r>
              <a:rPr lang="en-US" altLang="zh-CN" dirty="0"/>
              <a:t>Los Angeles County is a larger economy system than Round Rock, it is reasonable that the unemployment rate is less stable, which might be an indicator that houses in LA might encounter larger fluctuations than it would in Round Rock if economic recession or depression occurs in the future.</a:t>
            </a:r>
            <a:endParaRPr lang="zh-CN" altLang="en-US" dirty="0"/>
          </a:p>
        </p:txBody>
      </p:sp>
      <p:pic>
        <p:nvPicPr>
          <p:cNvPr id="6146" name="Picture 2" descr="C:\Users\Lishuang Cen\Documents\Sandbox\Capstone Project\Capstone-Project\Charts Updated\Unemployment Rate Trend.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39023" y="1975827"/>
            <a:ext cx="5456970" cy="3590925"/>
          </a:xfrm>
          <a:prstGeom prst="rect">
            <a:avLst/>
          </a:prstGeom>
          <a:noFill/>
          <a:extLst>
            <a:ext uri="{909E8E84-426E-40DD-AFC4-6F175D3DCCD1}">
              <a14:hiddenFill xmlns:a14="http://schemas.microsoft.com/office/drawing/2010/main">
                <a:solidFill>
                  <a:srgbClr val="FFFFFF"/>
                </a:solidFill>
              </a14:hiddenFill>
            </a:ext>
          </a:extLst>
        </p:spPr>
      </p:pic>
      <p:pic>
        <p:nvPicPr>
          <p:cNvPr id="6"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031415" y="5893777"/>
            <a:ext cx="609600" cy="609600"/>
          </a:xfrm>
          <a:prstGeom prst="rect">
            <a:avLst/>
          </a:prstGeom>
        </p:spPr>
      </p:pic>
      <p:pic>
        <p:nvPicPr>
          <p:cNvPr id="8" name="音訊 7">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21869293"/>
      </p:ext>
    </p:extLst>
  </p:cSld>
  <p:clrMapOvr>
    <a:masterClrMapping/>
  </p:clrMapOvr>
  <mc:AlternateContent xmlns:mc="http://schemas.openxmlformats.org/markup-compatibility/2006">
    <mc:Choice xmlns:p14="http://schemas.microsoft.com/office/powerpoint/2010/main" Requires="p14">
      <p:transition spd="slow" p14:dur="2000" advTm="105553"/>
    </mc:Choice>
    <mc:Fallback>
      <p:transition spd="slow" advTm="105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88600" fill="hold"/>
                                        <p:tgtEl>
                                          <p:spTgt spid="6"/>
                                        </p:tgtEl>
                                      </p:cBhvr>
                                    </p:cmd>
                                  </p:childTnLst>
                                </p:cTn>
                              </p:par>
                            </p:childTnLst>
                          </p:cTn>
                        </p:par>
                      </p:childTnLst>
                    </p:cTn>
                  </p:par>
                </p:childTnLst>
              </p:cTn>
              <p:nextCondLst>
                <p:cond evt="onClick" delay="0">
                  <p:tgtEl>
                    <p:spTgt spid="6"/>
                  </p:tgtEl>
                </p:cond>
              </p:nextCondLst>
            </p:seq>
            <p:audio>
              <p:cMediaNode vol="80000">
                <p:cTn id="12" fill="hold" display="0">
                  <p:stCondLst>
                    <p:cond delay="indefinite"/>
                  </p:stCondLst>
                  <p:endCondLst>
                    <p:cond evt="onStopAudio" delay="0">
                      <p:tgtEl>
                        <p:sldTgt/>
                      </p:tgtEl>
                    </p:cond>
                  </p:endCondLst>
                </p:cTn>
                <p:tgtEl>
                  <p:spTgt spid="6"/>
                </p:tgtEl>
              </p:cMediaNode>
            </p:audio>
            <p:audio isNarration="1">
              <p:cMediaNode vol="80000" showWhenStopped="0">
                <p:cTn id="13" fill="hold" display="0">
                  <p:stCondLst>
                    <p:cond delay="indefinite"/>
                  </p:stCondLst>
                  <p:endCondLst>
                    <p:cond evt="onStopAudio" delay="0">
                      <p:tgtEl>
                        <p:sldTgt/>
                      </p:tgtEl>
                    </p:cond>
                  </p:endCondLst>
                </p:cTn>
                <p:tgtEl>
                  <p:spTgt spid="8"/>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57C9D0-7118-4381-AE53-AAC512508AC4}"/>
              </a:ext>
            </a:extLst>
          </p:cNvPr>
          <p:cNvSpPr>
            <a:spLocks noGrp="1"/>
          </p:cNvSpPr>
          <p:nvPr>
            <p:ph type="title"/>
          </p:nvPr>
        </p:nvSpPr>
        <p:spPr/>
        <p:txBody>
          <a:bodyPr/>
          <a:lstStyle/>
          <a:p>
            <a:r>
              <a:rPr lang="en-US" dirty="0" smtClean="0"/>
              <a:t>EDA – Population Growth</a:t>
            </a:r>
            <a:endParaRPr lang="en-US" dirty="0"/>
          </a:p>
        </p:txBody>
      </p:sp>
      <p:sp>
        <p:nvSpPr>
          <p:cNvPr id="3" name="內容版面配置區 2"/>
          <p:cNvSpPr>
            <a:spLocks noGrp="1"/>
          </p:cNvSpPr>
          <p:nvPr>
            <p:ph idx="1"/>
          </p:nvPr>
        </p:nvSpPr>
        <p:spPr>
          <a:xfrm>
            <a:off x="1097280" y="1845733"/>
            <a:ext cx="5329897" cy="4344051"/>
          </a:xfrm>
        </p:spPr>
        <p:txBody>
          <a:bodyPr/>
          <a:lstStyle/>
          <a:p>
            <a:r>
              <a:rPr lang="en-US" altLang="zh-CN" dirty="0"/>
              <a:t>According to the Bar plot of "Historical Population Trend", we can see that both populations are increasing, while Round Rock's trend is increasing in a larger proportion. In 2016, the population growth rate in Los Angeles County, and Round Rock are 3.25% and 21.03% respectively</a:t>
            </a:r>
            <a:r>
              <a:rPr lang="en-US" altLang="zh-CN" dirty="0" smtClean="0"/>
              <a:t>.</a:t>
            </a:r>
          </a:p>
          <a:p>
            <a:r>
              <a:rPr lang="en-US" altLang="zh-CN" dirty="0"/>
              <a:t>The population growth in Los Angeles is getting much slower that Round Rock, because Los Angeles county is a pretty developed city where growth potential has reached its limit</a:t>
            </a:r>
            <a:r>
              <a:rPr lang="en-US" altLang="zh-CN" dirty="0" smtClean="0"/>
              <a:t>. On </a:t>
            </a:r>
            <a:r>
              <a:rPr lang="en-US" altLang="zh-CN" dirty="0"/>
              <a:t>the other side, Population in Round Rock keeps growing over the last couple of years. Also, unlike Los Angles, Round Rock is far from developed, it is still a growing city.</a:t>
            </a:r>
            <a:endParaRPr lang="zh-CN" altLang="en-US" dirty="0"/>
          </a:p>
        </p:txBody>
      </p:sp>
      <p:pic>
        <p:nvPicPr>
          <p:cNvPr id="9218" name="Picture 2" descr="C:\Users\Lishuang Cen\Documents\Sandbox\Capstone Project\Capstone-Project\Charts Updated\Historical Population Trend.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286499" y="2175220"/>
            <a:ext cx="5457581" cy="3126298"/>
          </a:xfrm>
          <a:prstGeom prst="rect">
            <a:avLst/>
          </a:prstGeom>
          <a:noFill/>
          <a:extLst>
            <a:ext uri="{909E8E84-426E-40DD-AFC4-6F175D3DCCD1}">
              <a14:hiddenFill xmlns:a14="http://schemas.microsoft.com/office/drawing/2010/main">
                <a:solidFill>
                  <a:srgbClr val="FFFFFF"/>
                </a:solidFill>
              </a14:hiddenFill>
            </a:ext>
          </a:extLst>
        </p:spPr>
      </p:pic>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134480" y="5958254"/>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5641041"/>
      </p:ext>
    </p:extLst>
  </p:cSld>
  <p:clrMapOvr>
    <a:masterClrMapping/>
  </p:clrMapOvr>
  <mc:AlternateContent xmlns:mc="http://schemas.openxmlformats.org/markup-compatibility/2006">
    <mc:Choice xmlns:p14="http://schemas.microsoft.com/office/powerpoint/2010/main" Requires="p14">
      <p:transition spd="slow" p14:dur="2000" advTm="74384"/>
    </mc:Choice>
    <mc:Fallback>
      <p:transition spd="slow" advTm="743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6316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57C9D0-7118-4381-AE53-AAC512508AC4}"/>
              </a:ext>
            </a:extLst>
          </p:cNvPr>
          <p:cNvSpPr>
            <a:spLocks noGrp="1"/>
          </p:cNvSpPr>
          <p:nvPr>
            <p:ph type="title"/>
          </p:nvPr>
        </p:nvSpPr>
        <p:spPr/>
        <p:txBody>
          <a:bodyPr/>
          <a:lstStyle/>
          <a:p>
            <a:r>
              <a:rPr lang="en-US" dirty="0" smtClean="0"/>
              <a:t>EDA - HPI</a:t>
            </a:r>
            <a:endParaRPr lang="en-US" dirty="0"/>
          </a:p>
        </p:txBody>
      </p:sp>
      <p:sp>
        <p:nvSpPr>
          <p:cNvPr id="3" name="內容版面配置區 2"/>
          <p:cNvSpPr>
            <a:spLocks noGrp="1"/>
          </p:cNvSpPr>
          <p:nvPr>
            <p:ph idx="1"/>
          </p:nvPr>
        </p:nvSpPr>
        <p:spPr>
          <a:xfrm>
            <a:off x="984738" y="4325814"/>
            <a:ext cx="10206111" cy="1613617"/>
          </a:xfrm>
        </p:spPr>
        <p:txBody>
          <a:bodyPr>
            <a:normAutofit/>
          </a:bodyPr>
          <a:lstStyle/>
          <a:p>
            <a:r>
              <a:rPr lang="en-US" altLang="zh-CN" dirty="0"/>
              <a:t>The HPI is a broad measure of the movement of single-family house prices. The HPI is a weighted, repeat-sales index, </a:t>
            </a:r>
            <a:r>
              <a:rPr lang="en-US" altLang="zh-CN" dirty="0" smtClean="0"/>
              <a:t>which </a:t>
            </a:r>
            <a:r>
              <a:rPr lang="en-US" altLang="zh-CN" dirty="0"/>
              <a:t>means that it measures average price changes in repeat sales or refinancing on the same properties. Based on the linear regression "HPI Trend", we can see that the both HPIs are on an increasing trend while Round Rock has a higher HPI with more stability and larger sale</a:t>
            </a:r>
            <a:r>
              <a:rPr lang="en-US" altLang="zh-CN" dirty="0" smtClean="0"/>
              <a:t>.</a:t>
            </a:r>
          </a:p>
          <a:p>
            <a:endParaRPr lang="zh-CN" altLang="en-US" dirty="0"/>
          </a:p>
        </p:txBody>
      </p:sp>
      <p:pic>
        <p:nvPicPr>
          <p:cNvPr id="7170" name="Picture 2" descr="C:\Users\Lishuang Cen\Documents\Sandbox\Capstone Project\Capstone-Project\Charts Updated\HPI Trend.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380390" y="1862259"/>
            <a:ext cx="9047041" cy="2419594"/>
          </a:xfrm>
          <a:prstGeom prst="rect">
            <a:avLst/>
          </a:prstGeom>
          <a:noFill/>
          <a:extLst>
            <a:ext uri="{909E8E84-426E-40DD-AFC4-6F175D3DCCD1}">
              <a14:hiddenFill xmlns:a14="http://schemas.microsoft.com/office/drawing/2010/main">
                <a:solidFill>
                  <a:srgbClr val="FFFFFF"/>
                </a:solidFill>
              </a14:hiddenFill>
            </a:ext>
          </a:extLst>
        </p:spPr>
      </p:pic>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5612423"/>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43838348"/>
      </p:ext>
    </p:extLst>
  </p:cSld>
  <p:clrMapOvr>
    <a:masterClrMapping/>
  </p:clrMapOvr>
  <mc:AlternateContent xmlns:mc="http://schemas.openxmlformats.org/markup-compatibility/2006">
    <mc:Choice xmlns:p14="http://schemas.microsoft.com/office/powerpoint/2010/main" Requires="p14">
      <p:transition spd="slow" p14:dur="2000" advTm="45622"/>
    </mc:Choice>
    <mc:Fallback>
      <p:transition spd="slow" advTm="45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827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B43A89-0D20-407E-84CD-9BB7DEE6ED7F}"/>
              </a:ext>
            </a:extLst>
          </p:cNvPr>
          <p:cNvSpPr>
            <a:spLocks noGrp="1"/>
          </p:cNvSpPr>
          <p:nvPr>
            <p:ph type="title"/>
          </p:nvPr>
        </p:nvSpPr>
        <p:spPr/>
        <p:txBody>
          <a:bodyPr/>
          <a:lstStyle/>
          <a:p>
            <a:r>
              <a:rPr lang="en-US" dirty="0"/>
              <a:t>Background </a:t>
            </a:r>
          </a:p>
        </p:txBody>
      </p:sp>
      <p:sp>
        <p:nvSpPr>
          <p:cNvPr id="3" name="Content Placeholder 2">
            <a:extLst>
              <a:ext uri="{FF2B5EF4-FFF2-40B4-BE49-F238E27FC236}">
                <a16:creationId xmlns:a16="http://schemas.microsoft.com/office/drawing/2014/main" xmlns="" id="{6EF9CA1A-5B38-4E26-9999-44F081264BD9}"/>
              </a:ext>
            </a:extLst>
          </p:cNvPr>
          <p:cNvSpPr>
            <a:spLocks noGrp="1"/>
          </p:cNvSpPr>
          <p:nvPr>
            <p:ph idx="1"/>
          </p:nvPr>
        </p:nvSpPr>
        <p:spPr/>
        <p:txBody>
          <a:bodyPr>
            <a:normAutofit/>
          </a:bodyPr>
          <a:lstStyle/>
          <a:p>
            <a:r>
              <a:rPr lang="en-US" sz="3200" dirty="0"/>
              <a:t>Buying real estate is about more than just finding a place to call home. Investing in real estate has become increasingly popular over the last 50 years and has become a common investment vehicle.</a:t>
            </a:r>
          </a:p>
          <a:p>
            <a:r>
              <a:rPr lang="en-US" sz="3200" dirty="0" smtClean="0"/>
              <a:t>As a Real Estate agent, I am helping my clients who are interested in investing in house properties in both Round Rock and Los Angeles.</a:t>
            </a:r>
            <a:endParaRPr lang="en-US" sz="3200" dirty="0"/>
          </a:p>
        </p:txBody>
      </p:sp>
      <p:pic>
        <p:nvPicPr>
          <p:cNvPr id="6"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864362" y="5331070"/>
            <a:ext cx="609600" cy="609600"/>
          </a:xfrm>
          <a:prstGeom prst="rect">
            <a:avLst/>
          </a:prstGeom>
        </p:spPr>
      </p:pic>
      <p:pic>
        <p:nvPicPr>
          <p:cNvPr id="7" name="音訊 6">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57881923"/>
      </p:ext>
    </p:extLst>
  </p:cSld>
  <p:clrMapOvr>
    <a:masterClrMapping/>
  </p:clrMapOvr>
  <mc:AlternateContent xmlns:mc="http://schemas.openxmlformats.org/markup-compatibility/2006">
    <mc:Choice xmlns:p14="http://schemas.microsoft.com/office/powerpoint/2010/main" Requires="p14">
      <p:transition spd="slow" p14:dur="2000" advTm="35442"/>
    </mc:Choice>
    <mc:Fallback>
      <p:transition spd="slow" advTm="354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7700" fill="hold"/>
                                        <p:tgtEl>
                                          <p:spTgt spid="6"/>
                                        </p:tgtEl>
                                      </p:cBhvr>
                                    </p:cmd>
                                  </p:childTnLst>
                                </p:cTn>
                              </p:par>
                            </p:childTnLst>
                          </p:cTn>
                        </p:par>
                      </p:childTnLst>
                    </p:cTn>
                  </p:par>
                </p:childTnLst>
              </p:cTn>
              <p:nextCondLst>
                <p:cond evt="onClick" delay="0">
                  <p:tgtEl>
                    <p:spTgt spid="6"/>
                  </p:tgtEl>
                </p:cond>
              </p:nextCondLst>
            </p:seq>
            <p:audio>
              <p:cMediaNode vol="80000">
                <p:cTn id="12" fill="hold" display="0">
                  <p:stCondLst>
                    <p:cond delay="indefinite"/>
                  </p:stCondLst>
                  <p:endCondLst>
                    <p:cond evt="onStopAudio" delay="0">
                      <p:tgtEl>
                        <p:sldTgt/>
                      </p:tgtEl>
                    </p:cond>
                  </p:endCondLst>
                </p:cTn>
                <p:tgtEl>
                  <p:spTgt spid="6"/>
                </p:tgtEl>
              </p:cMediaNode>
            </p:audio>
            <p:audio isNarration="1">
              <p:cMediaNode vol="80000" showWhenStopped="0">
                <p:cTn id="13" fill="hold"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57C9D0-7118-4381-AE53-AAC512508AC4}"/>
              </a:ext>
            </a:extLst>
          </p:cNvPr>
          <p:cNvSpPr>
            <a:spLocks noGrp="1"/>
          </p:cNvSpPr>
          <p:nvPr>
            <p:ph type="title"/>
          </p:nvPr>
        </p:nvSpPr>
        <p:spPr/>
        <p:txBody>
          <a:bodyPr/>
          <a:lstStyle/>
          <a:p>
            <a:r>
              <a:rPr lang="en-US" dirty="0" smtClean="0"/>
              <a:t>EDA – HPI continued</a:t>
            </a:r>
            <a:endParaRPr lang="en-US" dirty="0"/>
          </a:p>
        </p:txBody>
      </p:sp>
      <p:sp>
        <p:nvSpPr>
          <p:cNvPr id="3" name="內容版面配置區 2"/>
          <p:cNvSpPr>
            <a:spLocks noGrp="1"/>
          </p:cNvSpPr>
          <p:nvPr>
            <p:ph idx="1"/>
          </p:nvPr>
        </p:nvSpPr>
        <p:spPr>
          <a:xfrm>
            <a:off x="1097280" y="4932484"/>
            <a:ext cx="10058400" cy="936609"/>
          </a:xfrm>
        </p:spPr>
        <p:txBody>
          <a:bodyPr>
            <a:normAutofit fontScale="92500" lnSpcReduction="20000"/>
          </a:bodyPr>
          <a:lstStyle/>
          <a:p>
            <a:r>
              <a:rPr lang="en-US" altLang="zh-CN" dirty="0"/>
              <a:t>On the other hand, by comparing both " Los Angeles - Unemployment Rate &amp; HPI" and " Round Rock - Unemployment Rate &amp; HPI", there is </a:t>
            </a:r>
            <a:r>
              <a:rPr lang="en-US" altLang="zh-CN" dirty="0" smtClean="0"/>
              <a:t>an </a:t>
            </a:r>
            <a:r>
              <a:rPr lang="en-US" altLang="zh-CN" dirty="0"/>
              <a:t>inverse relationship between unemployment rate and HPI. As the unemployment increases, the HPI </a:t>
            </a:r>
            <a:r>
              <a:rPr lang="en-US" altLang="zh-CN" dirty="0" smtClean="0"/>
              <a:t>decrease, </a:t>
            </a:r>
            <a:r>
              <a:rPr lang="en-US" altLang="zh-CN" dirty="0"/>
              <a:t>vice versa. This might illustrate an idea that while the job market is healthy, people are willing to buy houses.</a:t>
            </a:r>
            <a:endParaRPr lang="zh-CN" altLang="en-US" dirty="0"/>
          </a:p>
        </p:txBody>
      </p:sp>
      <p:pic>
        <p:nvPicPr>
          <p:cNvPr id="8194" name="Picture 2" descr="C:\Users\Lishuang Cen\Documents\Sandbox\Capstone Project\Capstone-Project\Charts Updated\Los Angeles - Unemployment Rate &amp; HPI.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29243" y="2171700"/>
            <a:ext cx="5750818" cy="2303586"/>
          </a:xfrm>
          <a:prstGeom prst="rect">
            <a:avLst/>
          </a:prstGeom>
          <a:noFill/>
          <a:extLst>
            <a:ext uri="{909E8E84-426E-40DD-AFC4-6F175D3DCCD1}">
              <a14:hiddenFill xmlns:a14="http://schemas.microsoft.com/office/drawing/2010/main">
                <a:solidFill>
                  <a:srgbClr val="FFFFFF"/>
                </a:solidFill>
              </a14:hiddenFill>
            </a:ext>
          </a:extLst>
        </p:spPr>
      </p:pic>
      <p:pic>
        <p:nvPicPr>
          <p:cNvPr id="8195" name="Picture 3" descr="C:\Users\Lishuang Cen\Documents\Sandbox\Capstone Project\Capstone-Project\Charts Updated\Round Rock - Unemployment Rate &amp; HPI.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169878" y="2184278"/>
            <a:ext cx="5688014" cy="2278429"/>
          </a:xfrm>
          <a:prstGeom prst="rect">
            <a:avLst/>
          </a:prstGeom>
          <a:noFill/>
          <a:extLst>
            <a:ext uri="{909E8E84-426E-40DD-AFC4-6F175D3DCCD1}">
              <a14:hiddenFill xmlns:a14="http://schemas.microsoft.com/office/drawing/2010/main">
                <a:solidFill>
                  <a:srgbClr val="FFFFFF"/>
                </a:solidFill>
              </a14:hiddenFill>
            </a:ext>
          </a:extLst>
        </p:spPr>
      </p:pic>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374317" y="5978770"/>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141258347"/>
      </p:ext>
    </p:extLst>
  </p:cSld>
  <p:clrMapOvr>
    <a:masterClrMapping/>
  </p:clrMapOvr>
  <mc:AlternateContent xmlns:mc="http://schemas.openxmlformats.org/markup-compatibility/2006">
    <mc:Choice xmlns:p14="http://schemas.microsoft.com/office/powerpoint/2010/main" Requires="p14">
      <p:transition spd="slow" p14:dur="2000" advTm="39898"/>
    </mc:Choice>
    <mc:Fallback>
      <p:transition spd="slow" advTm="398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603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57C9D0-7118-4381-AE53-AAC512508AC4}"/>
              </a:ext>
            </a:extLst>
          </p:cNvPr>
          <p:cNvSpPr>
            <a:spLocks noGrp="1"/>
          </p:cNvSpPr>
          <p:nvPr>
            <p:ph type="title"/>
          </p:nvPr>
        </p:nvSpPr>
        <p:spPr/>
        <p:txBody>
          <a:bodyPr/>
          <a:lstStyle/>
          <a:p>
            <a:r>
              <a:rPr lang="en-US" dirty="0" smtClean="0"/>
              <a:t>EDA - Demographics</a:t>
            </a:r>
            <a:endParaRPr lang="en-US" dirty="0"/>
          </a:p>
        </p:txBody>
      </p:sp>
      <p:sp>
        <p:nvSpPr>
          <p:cNvPr id="3" name="內容版面配置區 2"/>
          <p:cNvSpPr>
            <a:spLocks noGrp="1"/>
          </p:cNvSpPr>
          <p:nvPr>
            <p:ph idx="1"/>
          </p:nvPr>
        </p:nvSpPr>
        <p:spPr/>
        <p:txBody>
          <a:bodyPr/>
          <a:lstStyle/>
          <a:p>
            <a:r>
              <a:rPr lang="en-US" altLang="zh-CN" dirty="0" smtClean="0"/>
              <a:t>Client </a:t>
            </a:r>
            <a:r>
              <a:rPr lang="en-US" altLang="zh-CN" dirty="0"/>
              <a:t>should also consider Demographics as an </a:t>
            </a:r>
            <a:r>
              <a:rPr lang="en-US" altLang="zh-CN" dirty="0" smtClean="0"/>
              <a:t>important </a:t>
            </a:r>
            <a:r>
              <a:rPr lang="en-US" altLang="zh-CN" dirty="0"/>
              <a:t>factor if he or she in interested in buying a house for both investing and residential purpose. </a:t>
            </a:r>
            <a:r>
              <a:rPr lang="en-US" altLang="zh-CN" dirty="0" smtClean="0"/>
              <a:t>Demographics </a:t>
            </a:r>
            <a:r>
              <a:rPr lang="en-US" altLang="zh-CN" dirty="0"/>
              <a:t>is a good reference for how the culture, diversity, and community life could be in the city they are </a:t>
            </a:r>
            <a:r>
              <a:rPr lang="en-US" altLang="zh-CN" dirty="0" smtClean="0"/>
              <a:t>interested </a:t>
            </a:r>
            <a:r>
              <a:rPr lang="en-US" altLang="zh-CN" dirty="0"/>
              <a:t>in.</a:t>
            </a:r>
            <a:endParaRPr lang="zh-CN" altLang="en-US" dirty="0"/>
          </a:p>
        </p:txBody>
      </p:sp>
      <p:pic>
        <p:nvPicPr>
          <p:cNvPr id="10242" name="Picture 2" descr="C:\Users\Lishuang Cen\Documents\Sandbox\Capstone Project\Capstone-Project\Charts Updated\LA Demographics.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47377" y="3288448"/>
            <a:ext cx="3932353" cy="2576021"/>
          </a:xfrm>
          <a:prstGeom prst="rect">
            <a:avLst/>
          </a:prstGeom>
          <a:noFill/>
          <a:extLst>
            <a:ext uri="{909E8E84-426E-40DD-AFC4-6F175D3DCCD1}">
              <a14:hiddenFill xmlns:a14="http://schemas.microsoft.com/office/drawing/2010/main">
                <a:solidFill>
                  <a:srgbClr val="FFFFFF"/>
                </a:solidFill>
              </a14:hiddenFill>
            </a:ext>
          </a:extLst>
        </p:spPr>
      </p:pic>
      <p:pic>
        <p:nvPicPr>
          <p:cNvPr id="10243" name="Picture 3" descr="C:\Users\Lishuang Cen\Documents\Sandbox\Capstone Project\Capstone-Project\Charts Updated\Round Rock Demographics.png"/>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207369" y="3223212"/>
            <a:ext cx="4246685" cy="2781935"/>
          </a:xfrm>
          <a:prstGeom prst="rect">
            <a:avLst/>
          </a:prstGeom>
          <a:noFill/>
          <a:extLst>
            <a:ext uri="{909E8E84-426E-40DD-AFC4-6F175D3DCCD1}">
              <a14:hiddenFill xmlns:a14="http://schemas.microsoft.com/office/drawing/2010/main">
                <a:solidFill>
                  <a:srgbClr val="FFFFFF"/>
                </a:solidFill>
              </a14:hiddenFill>
            </a:ext>
          </a:extLst>
        </p:spPr>
      </p:pic>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60016" y="5882054"/>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738442717"/>
      </p:ext>
    </p:extLst>
  </p:cSld>
  <p:clrMapOvr>
    <a:masterClrMapping/>
  </p:clrMapOvr>
  <mc:AlternateContent xmlns:mc="http://schemas.openxmlformats.org/markup-compatibility/2006">
    <mc:Choice xmlns:p14="http://schemas.microsoft.com/office/powerpoint/2010/main" Requires="p14">
      <p:transition spd="slow" p14:dur="2000" advTm="67864"/>
    </mc:Choice>
    <mc:Fallback>
      <p:transition spd="slow" advTm="678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692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BDDBFA1-09C9-428A-9299-AEB139DCD85F}"/>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xmlns="" id="{9BF77BAE-D829-44EC-B9A7-A4AF1F50C16A}"/>
              </a:ext>
            </a:extLst>
          </p:cNvPr>
          <p:cNvSpPr>
            <a:spLocks noGrp="1"/>
          </p:cNvSpPr>
          <p:nvPr>
            <p:ph idx="1"/>
          </p:nvPr>
        </p:nvSpPr>
        <p:spPr/>
        <p:txBody>
          <a:bodyPr>
            <a:normAutofit/>
          </a:bodyPr>
          <a:lstStyle/>
          <a:p>
            <a:pPr>
              <a:buFont typeface="Arial" panose="020B0604020202020204" pitchFamily="34" charset="0"/>
              <a:buChar char="•"/>
            </a:pPr>
            <a:r>
              <a:rPr lang="en-US" sz="3200" dirty="0" smtClean="0"/>
              <a:t>When </a:t>
            </a:r>
            <a:r>
              <a:rPr lang="en-US" sz="3200" dirty="0" smtClean="0"/>
              <a:t>buying investment property, there is more to consider besides the dataset I have analyzed, like “ property tax”, “down payment”, “ Return rate”, “ Operating expenses”, and more.</a:t>
            </a:r>
            <a:endParaRPr lang="en-US" sz="3200" dirty="0"/>
          </a:p>
          <a:p>
            <a:pPr marL="0" indent="0">
              <a:buNone/>
            </a:pPr>
            <a:endParaRPr lang="en-US" sz="3200" dirty="0"/>
          </a:p>
          <a:p>
            <a:pPr algn="r"/>
            <a:endParaRPr lang="en-US" sz="3200" dirty="0"/>
          </a:p>
          <a:p>
            <a:pPr algn="r"/>
            <a:r>
              <a:rPr lang="en-US" sz="3200" dirty="0"/>
              <a:t>However…</a:t>
            </a:r>
          </a:p>
        </p:txBody>
      </p:sp>
      <p:pic>
        <p:nvPicPr>
          <p:cNvPr id="6" name="錄製的聲音">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0486292" y="5682762"/>
            <a:ext cx="609600" cy="609600"/>
          </a:xfrm>
          <a:prstGeom prst="rect">
            <a:avLst/>
          </a:prstGeom>
        </p:spPr>
      </p:pic>
      <p:pic>
        <p:nvPicPr>
          <p:cNvPr id="7" name="音訊 6">
            <a:hlinkClick r:id="" action="ppaction://media"/>
          </p:cNvPr>
          <p:cNvPicPr>
            <a:picLocks noChangeAspect="1"/>
          </p:cNvPicPr>
          <p:nvPr>
            <a:audioFile r:link="rId5"/>
            <p:extLst>
              <p:ext uri="{DAA4B4D4-6D71-4841-9C94-3DE7FCFB9230}">
                <p14:media xmlns:p14="http://schemas.microsoft.com/office/powerpoint/2010/main" r:embed="rId4"/>
              </p:ext>
            </p:extLst>
          </p:nvPr>
        </p:nvPicPr>
        <p:blipFill>
          <a:blip r:embed="rId7"/>
          <a:stretch>
            <a:fillRect/>
          </a:stretch>
        </p:blipFill>
        <p:spPr>
          <a:xfrm>
            <a:off x="11430000" y="6096000"/>
            <a:ext cx="609600" cy="609600"/>
          </a:xfrm>
          <a:prstGeom prst="rect">
            <a:avLst/>
          </a:prstGeom>
        </p:spPr>
      </p:pic>
    </p:spTree>
    <p:custDataLst>
      <p:tags r:id="rId1"/>
    </p:custDataLst>
    <p:extLst>
      <p:ext uri="{BB962C8B-B14F-4D97-AF65-F5344CB8AC3E}">
        <p14:creationId xmlns:p14="http://schemas.microsoft.com/office/powerpoint/2010/main" val="1144819314"/>
      </p:ext>
    </p:extLst>
  </p:cSld>
  <p:clrMapOvr>
    <a:masterClrMapping/>
  </p:clrMapOvr>
  <mc:AlternateContent xmlns:mc="http://schemas.openxmlformats.org/markup-compatibility/2006">
    <mc:Choice xmlns:p14="http://schemas.microsoft.com/office/powerpoint/2010/main" Requires="p14">
      <p:transition spd="slow" p14:dur="2000" advTm="21777"/>
    </mc:Choice>
    <mc:Fallback>
      <p:transition spd="slow" advTm="217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1" restart="whenNotActive" fill="hold" evtFilter="cancelBubble" nodeType="interactiveSeq">
                <p:stCondLst>
                  <p:cond evt="onClick" delay="0">
                    <p:tgtEl>
                      <p:spTgt spid="6"/>
                    </p:tgtEl>
                  </p:cond>
                </p:stCondLst>
                <p:endSync evt="end" delay="0">
                  <p:rtn val="all"/>
                </p:endSync>
                <p:childTnLst>
                  <p:par>
                    <p:cTn id="12" fill="hold">
                      <p:stCondLst>
                        <p:cond delay="0"/>
                      </p:stCondLst>
                      <p:childTnLst>
                        <p:par>
                          <p:cTn id="13" fill="hold">
                            <p:stCondLst>
                              <p:cond delay="0"/>
                            </p:stCondLst>
                            <p:childTnLst>
                              <p:par>
                                <p:cTn id="14" presetID="1" presetClass="mediacall" presetSubtype="0" fill="hold" nodeType="clickEffect">
                                  <p:stCondLst>
                                    <p:cond delay="0"/>
                                  </p:stCondLst>
                                  <p:childTnLst>
                                    <p:cmd type="call" cmd="playFrom(0.0)">
                                      <p:cBhvr>
                                        <p:cTn id="15" dur="18790" fill="hold"/>
                                        <p:tgtEl>
                                          <p:spTgt spid="6"/>
                                        </p:tgtEl>
                                      </p:cBhvr>
                                    </p:cmd>
                                  </p:childTnLst>
                                </p:cTn>
                              </p:par>
                            </p:childTnLst>
                          </p:cTn>
                        </p:par>
                      </p:childTnLst>
                    </p:cTn>
                  </p:par>
                </p:childTnLst>
              </p:cTn>
              <p:nextCondLst>
                <p:cond evt="onClick" delay="0">
                  <p:tgtEl>
                    <p:spTgt spid="6"/>
                  </p:tgtEl>
                </p:cond>
              </p:nextCondLst>
            </p:seq>
            <p:audio>
              <p:cMediaNode vol="80000">
                <p:cTn id="16" fill="hold" display="0">
                  <p:stCondLst>
                    <p:cond delay="indefinite"/>
                  </p:stCondLst>
                  <p:endCondLst>
                    <p:cond evt="onStopAudio" delay="0">
                      <p:tgtEl>
                        <p:sldTgt/>
                      </p:tgtEl>
                    </p:cond>
                  </p:endCondLst>
                </p:cTn>
                <p:tgtEl>
                  <p:spTgt spid="6"/>
                </p:tgtEl>
              </p:cMediaNode>
            </p:audio>
            <p:audio isNarration="1">
              <p:cMediaNode vol="80000" showWhenStopped="0">
                <p:cTn id="17" fill="hold" display="0">
                  <p:stCondLst>
                    <p:cond delay="indefinite"/>
                  </p:stCondLst>
                  <p:endCondLst>
                    <p:cond evt="onStopAudio" delay="0">
                      <p:tgtEl>
                        <p:sldTgt/>
                      </p:tgtEl>
                    </p:cond>
                  </p:endCondLst>
                </p:cTn>
                <p:tgtEl>
                  <p:spTgt spid="7"/>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E3339BA-9761-4EA2-8A3B-99C4924DB984}"/>
              </a:ext>
            </a:extLst>
          </p:cNvPr>
          <p:cNvSpPr>
            <a:spLocks noGrp="1"/>
          </p:cNvSpPr>
          <p:nvPr>
            <p:ph type="title"/>
          </p:nvPr>
        </p:nvSpPr>
        <p:spPr/>
        <p:txBody>
          <a:bodyPr/>
          <a:lstStyle/>
          <a:p>
            <a:r>
              <a:rPr lang="en-US" dirty="0"/>
              <a:t>Improve Training Data</a:t>
            </a:r>
          </a:p>
        </p:txBody>
      </p:sp>
      <p:sp>
        <p:nvSpPr>
          <p:cNvPr id="3" name="Content Placeholder 2">
            <a:extLst>
              <a:ext uri="{FF2B5EF4-FFF2-40B4-BE49-F238E27FC236}">
                <a16:creationId xmlns:a16="http://schemas.microsoft.com/office/drawing/2014/main" xmlns="" id="{54883D2A-878B-47AF-9679-E03F28E4F98E}"/>
              </a:ext>
            </a:extLst>
          </p:cNvPr>
          <p:cNvSpPr>
            <a:spLocks noGrp="1"/>
          </p:cNvSpPr>
          <p:nvPr>
            <p:ph idx="1"/>
          </p:nvPr>
        </p:nvSpPr>
        <p:spPr/>
        <p:txBody>
          <a:bodyPr>
            <a:normAutofit/>
          </a:bodyPr>
          <a:lstStyle/>
          <a:p>
            <a:pPr>
              <a:spcAft>
                <a:spcPts val="2400"/>
              </a:spcAft>
              <a:buFont typeface="Arial" panose="020B0604020202020204" pitchFamily="34" charset="0"/>
              <a:buChar char="•"/>
            </a:pPr>
            <a:r>
              <a:rPr lang="en-US" sz="3200" dirty="0" smtClean="0"/>
              <a:t>The two cities I studied on are completely two different kind of counties in US.</a:t>
            </a:r>
            <a:endParaRPr lang="en-US" sz="3200" dirty="0" smtClean="0"/>
          </a:p>
          <a:p>
            <a:pPr>
              <a:spcAft>
                <a:spcPts val="2400"/>
              </a:spcAft>
              <a:buFont typeface="Arial" panose="020B0604020202020204" pitchFamily="34" charset="0"/>
              <a:buChar char="•"/>
            </a:pPr>
            <a:r>
              <a:rPr lang="en-US" altLang="zh-CN" sz="3200" dirty="0"/>
              <a:t>Depending on client’s need, and budget, </a:t>
            </a:r>
            <a:r>
              <a:rPr lang="en-US" sz="3200" dirty="0" smtClean="0"/>
              <a:t>t</a:t>
            </a:r>
            <a:r>
              <a:rPr lang="en-US" sz="3200" dirty="0" smtClean="0"/>
              <a:t>he datasets I have so far gives them a general idea about how to compare these two counties.</a:t>
            </a:r>
          </a:p>
        </p:txBody>
      </p:sp>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51223" y="5952392"/>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7746207"/>
      </p:ext>
    </p:extLst>
  </p:cSld>
  <p:clrMapOvr>
    <a:masterClrMapping/>
  </p:clrMapOvr>
  <mc:AlternateContent xmlns:mc="http://schemas.openxmlformats.org/markup-compatibility/2006">
    <mc:Choice xmlns:p14="http://schemas.microsoft.com/office/powerpoint/2010/main" Requires="p14">
      <p:transition spd="slow" p14:dur="2000" advTm="23882"/>
    </mc:Choice>
    <mc:Fallback>
      <p:transition spd="slow" advTm="23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870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83E0D96-BF5E-40AD-96AA-7040C66ADBD4}"/>
              </a:ext>
            </a:extLst>
          </p:cNvPr>
          <p:cNvSpPr>
            <a:spLocks noGrp="1"/>
          </p:cNvSpPr>
          <p:nvPr>
            <p:ph type="title"/>
          </p:nvPr>
        </p:nvSpPr>
        <p:spPr/>
        <p:txBody>
          <a:bodyPr/>
          <a:lstStyle/>
          <a:p>
            <a:r>
              <a:rPr lang="en-US" dirty="0"/>
              <a:t>Thank You!!</a:t>
            </a:r>
          </a:p>
        </p:txBody>
      </p:sp>
      <p:sp>
        <p:nvSpPr>
          <p:cNvPr id="3" name="Content Placeholder 2">
            <a:extLst>
              <a:ext uri="{FF2B5EF4-FFF2-40B4-BE49-F238E27FC236}">
                <a16:creationId xmlns:a16="http://schemas.microsoft.com/office/drawing/2014/main" xmlns="" id="{A5927C13-3E3D-4168-AC0E-2457C748768A}"/>
              </a:ext>
            </a:extLst>
          </p:cNvPr>
          <p:cNvSpPr>
            <a:spLocks noGrp="1"/>
          </p:cNvSpPr>
          <p:nvPr>
            <p:ph idx="1"/>
          </p:nvPr>
        </p:nvSpPr>
        <p:spPr/>
        <p:txBody>
          <a:bodyPr/>
          <a:lstStyle/>
          <a:p>
            <a:endParaRPr lang="en-US" dirty="0"/>
          </a:p>
        </p:txBody>
      </p:sp>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0934700" y="5791200"/>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485930315"/>
      </p:ext>
    </p:extLst>
  </p:cSld>
  <p:clrMapOvr>
    <a:masterClrMapping/>
  </p:clrMapOvr>
  <mc:AlternateContent xmlns:mc="http://schemas.openxmlformats.org/markup-compatibility/2006">
    <mc:Choice xmlns:p14="http://schemas.microsoft.com/office/powerpoint/2010/main" Requires="p14">
      <p:transition spd="slow" p14:dur="2000" advTm="2956"/>
    </mc:Choice>
    <mc:Fallback>
      <p:transition spd="slow" advTm="29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98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B43A89-0D20-407E-84CD-9BB7DEE6ED7F}"/>
              </a:ext>
            </a:extLst>
          </p:cNvPr>
          <p:cNvSpPr>
            <a:spLocks noGrp="1"/>
          </p:cNvSpPr>
          <p:nvPr>
            <p:ph type="title"/>
          </p:nvPr>
        </p:nvSpPr>
        <p:spPr>
          <a:xfrm>
            <a:off x="1211580" y="172302"/>
            <a:ext cx="10058400" cy="1450757"/>
          </a:xfrm>
        </p:spPr>
        <p:txBody>
          <a:bodyPr/>
          <a:lstStyle/>
          <a:p>
            <a:r>
              <a:rPr lang="en-US" dirty="0" smtClean="0"/>
              <a:t>County of Los Angeles</a:t>
            </a:r>
            <a:endParaRPr lang="en-US" dirty="0"/>
          </a:p>
        </p:txBody>
      </p:sp>
      <p:sp>
        <p:nvSpPr>
          <p:cNvPr id="3" name="Content Placeholder 2">
            <a:extLst>
              <a:ext uri="{FF2B5EF4-FFF2-40B4-BE49-F238E27FC236}">
                <a16:creationId xmlns:a16="http://schemas.microsoft.com/office/drawing/2014/main" xmlns="" id="{6EF9CA1A-5B38-4E26-9999-44F081264BD9}"/>
              </a:ext>
            </a:extLst>
          </p:cNvPr>
          <p:cNvSpPr>
            <a:spLocks noGrp="1"/>
          </p:cNvSpPr>
          <p:nvPr>
            <p:ph idx="1"/>
          </p:nvPr>
        </p:nvSpPr>
        <p:spPr/>
        <p:txBody>
          <a:bodyPr>
            <a:normAutofit/>
          </a:bodyPr>
          <a:lstStyle/>
          <a:p>
            <a:r>
              <a:rPr lang="en-US" sz="3200" dirty="0" smtClean="0"/>
              <a:t>The County of Los Angeles is home to more than one-quarter of California residents and is one of the most </a:t>
            </a:r>
            <a:r>
              <a:rPr lang="en-US" altLang="zh-CN" sz="3200" dirty="0"/>
              <a:t>ethnically</a:t>
            </a:r>
            <a:r>
              <a:rPr lang="en-US" sz="3200" dirty="0" smtClean="0"/>
              <a:t> diverse counties in the U.S.</a:t>
            </a:r>
            <a:endParaRPr lang="en-US" sz="3200" dirty="0"/>
          </a:p>
          <a:p>
            <a:r>
              <a:rPr lang="en-US" sz="3200" dirty="0"/>
              <a:t>Los Angeles County is commonly associated with the entertainment and digital media industry; all six major film studios—Paramount Pictures, 21st Century Fox, Sony, Warner Bros., Universal Pictures, and Walt Disney Studios—are located within the county.</a:t>
            </a:r>
          </a:p>
        </p:txBody>
      </p:sp>
      <p:pic>
        <p:nvPicPr>
          <p:cNvPr id="6"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36215" y="5949462"/>
            <a:ext cx="609600" cy="609600"/>
          </a:xfrm>
          <a:prstGeom prst="rect">
            <a:avLst/>
          </a:prstGeom>
        </p:spPr>
      </p:pic>
      <p:pic>
        <p:nvPicPr>
          <p:cNvPr id="7" name="音訊 6">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81058214"/>
      </p:ext>
    </p:extLst>
  </p:cSld>
  <p:clrMapOvr>
    <a:masterClrMapping/>
  </p:clrMapOvr>
  <mc:AlternateContent xmlns:mc="http://schemas.openxmlformats.org/markup-compatibility/2006">
    <mc:Choice xmlns:p14="http://schemas.microsoft.com/office/powerpoint/2010/main" Requires="p14">
      <p:transition spd="slow" p14:dur="2000" advTm="40401"/>
    </mc:Choice>
    <mc:Fallback>
      <p:transition spd="slow" advTm="40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6670" fill="hold"/>
                                        <p:tgtEl>
                                          <p:spTgt spid="6"/>
                                        </p:tgtEl>
                                      </p:cBhvr>
                                    </p:cmd>
                                  </p:childTnLst>
                                </p:cTn>
                              </p:par>
                            </p:childTnLst>
                          </p:cTn>
                        </p:par>
                      </p:childTnLst>
                    </p:cTn>
                  </p:par>
                </p:childTnLst>
              </p:cTn>
              <p:nextCondLst>
                <p:cond evt="onClick" delay="0">
                  <p:tgtEl>
                    <p:spTgt spid="6"/>
                  </p:tgtEl>
                </p:cond>
              </p:nextCondLst>
            </p:seq>
            <p:audio>
              <p:cMediaNode vol="80000">
                <p:cTn id="12" fill="hold" display="0">
                  <p:stCondLst>
                    <p:cond delay="indefinite"/>
                  </p:stCondLst>
                  <p:endCondLst>
                    <p:cond evt="onStopAudio" delay="0">
                      <p:tgtEl>
                        <p:sldTgt/>
                      </p:tgtEl>
                    </p:cond>
                  </p:endCondLst>
                </p:cTn>
                <p:tgtEl>
                  <p:spTgt spid="6"/>
                </p:tgtEl>
              </p:cMediaNode>
            </p:audio>
            <p:audio isNarration="1">
              <p:cMediaNode vol="80000" showWhenStopped="0">
                <p:cTn id="13"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B43A89-0D20-407E-84CD-9BB7DEE6ED7F}"/>
              </a:ext>
            </a:extLst>
          </p:cNvPr>
          <p:cNvSpPr>
            <a:spLocks noGrp="1"/>
          </p:cNvSpPr>
          <p:nvPr>
            <p:ph type="title"/>
          </p:nvPr>
        </p:nvSpPr>
        <p:spPr>
          <a:xfrm>
            <a:off x="1211580" y="172302"/>
            <a:ext cx="10058400" cy="1450757"/>
          </a:xfrm>
        </p:spPr>
        <p:txBody>
          <a:bodyPr/>
          <a:lstStyle/>
          <a:p>
            <a:r>
              <a:rPr lang="en-US" dirty="0" smtClean="0"/>
              <a:t>County of Los Angeles – continued </a:t>
            </a:r>
            <a:endParaRPr lang="en-US" dirty="0"/>
          </a:p>
        </p:txBody>
      </p:sp>
      <p:sp>
        <p:nvSpPr>
          <p:cNvPr id="3" name="Content Placeholder 2">
            <a:extLst>
              <a:ext uri="{FF2B5EF4-FFF2-40B4-BE49-F238E27FC236}">
                <a16:creationId xmlns:a16="http://schemas.microsoft.com/office/drawing/2014/main" xmlns="" id="{6EF9CA1A-5B38-4E26-9999-44F081264BD9}"/>
              </a:ext>
            </a:extLst>
          </p:cNvPr>
          <p:cNvSpPr>
            <a:spLocks noGrp="1"/>
          </p:cNvSpPr>
          <p:nvPr>
            <p:ph idx="1"/>
          </p:nvPr>
        </p:nvSpPr>
        <p:spPr>
          <a:xfrm>
            <a:off x="1097280" y="1845734"/>
            <a:ext cx="10058400" cy="3930812"/>
          </a:xfrm>
        </p:spPr>
        <p:txBody>
          <a:bodyPr>
            <a:normAutofit/>
          </a:bodyPr>
          <a:lstStyle/>
          <a:p>
            <a:r>
              <a:rPr lang="en-US" altLang="zh-CN" sz="3200" dirty="0"/>
              <a:t>Home prices in Los Angeles are quickly getting out of reach for many residents, according to a new report from the California Association of Realtors. It finds that just one in four residents of LA County make enough to afford a median-priced home in the area</a:t>
            </a:r>
            <a:r>
              <a:rPr lang="en-US" altLang="zh-CN" sz="3200" dirty="0" smtClean="0"/>
              <a:t>.</a:t>
            </a:r>
          </a:p>
          <a:p>
            <a:r>
              <a:rPr lang="en-US" altLang="zh-CN" sz="3200" dirty="0" smtClean="0"/>
              <a:t>A </a:t>
            </a:r>
            <a:r>
              <a:rPr lang="en-US" altLang="zh-CN" sz="3200" dirty="0"/>
              <a:t>typical LA County home cost $553,330 in the fourth quarter of 2017.</a:t>
            </a:r>
            <a:endParaRPr lang="en-US" sz="3200" dirty="0"/>
          </a:p>
        </p:txBody>
      </p:sp>
      <p:pic>
        <p:nvPicPr>
          <p:cNvPr id="6"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163300" y="5647592"/>
            <a:ext cx="609600" cy="609600"/>
          </a:xfrm>
          <a:prstGeom prst="rect">
            <a:avLst/>
          </a:prstGeom>
        </p:spPr>
      </p:pic>
      <p:pic>
        <p:nvPicPr>
          <p:cNvPr id="7" name="音訊 6">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66844356"/>
      </p:ext>
    </p:extLst>
  </p:cSld>
  <p:clrMapOvr>
    <a:masterClrMapping/>
  </p:clrMapOvr>
  <mc:AlternateContent xmlns:mc="http://schemas.openxmlformats.org/markup-compatibility/2006">
    <mc:Choice xmlns:p14="http://schemas.microsoft.com/office/powerpoint/2010/main" Requires="p14">
      <p:transition spd="slow" p14:dur="2000" advTm="35475"/>
    </mc:Choice>
    <mc:Fallback>
      <p:transition spd="slow" advTm="354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5689" fill="hold"/>
                                        <p:tgtEl>
                                          <p:spTgt spid="6"/>
                                        </p:tgtEl>
                                      </p:cBhvr>
                                    </p:cmd>
                                  </p:childTnLst>
                                </p:cTn>
                              </p:par>
                            </p:childTnLst>
                          </p:cTn>
                        </p:par>
                      </p:childTnLst>
                    </p:cTn>
                  </p:par>
                </p:childTnLst>
              </p:cTn>
              <p:nextCondLst>
                <p:cond evt="onClick" delay="0">
                  <p:tgtEl>
                    <p:spTgt spid="6"/>
                  </p:tgtEl>
                </p:cond>
              </p:nextCondLst>
            </p:seq>
            <p:audio>
              <p:cMediaNode vol="80000">
                <p:cTn id="12" fill="hold" display="0">
                  <p:stCondLst>
                    <p:cond delay="indefinite"/>
                  </p:stCondLst>
                  <p:endCondLst>
                    <p:cond evt="onStopAudio" delay="0">
                      <p:tgtEl>
                        <p:sldTgt/>
                      </p:tgtEl>
                    </p:cond>
                  </p:endCondLst>
                </p:cTn>
                <p:tgtEl>
                  <p:spTgt spid="6"/>
                </p:tgtEl>
              </p:cMediaNode>
            </p:audio>
            <p:audio isNarration="1">
              <p:cMediaNode vol="80000" showWhenStopped="0">
                <p:cTn id="13"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B43A89-0D20-407E-84CD-9BB7DEE6ED7F}"/>
              </a:ext>
            </a:extLst>
          </p:cNvPr>
          <p:cNvSpPr>
            <a:spLocks noGrp="1"/>
          </p:cNvSpPr>
          <p:nvPr>
            <p:ph type="title"/>
          </p:nvPr>
        </p:nvSpPr>
        <p:spPr>
          <a:xfrm>
            <a:off x="1211580" y="172302"/>
            <a:ext cx="10058400" cy="1450757"/>
          </a:xfrm>
        </p:spPr>
        <p:txBody>
          <a:bodyPr/>
          <a:lstStyle/>
          <a:p>
            <a:r>
              <a:rPr lang="en-US" dirty="0" smtClean="0"/>
              <a:t>Austin, Texas</a:t>
            </a:r>
            <a:endParaRPr lang="en-US" dirty="0"/>
          </a:p>
        </p:txBody>
      </p:sp>
      <p:sp>
        <p:nvSpPr>
          <p:cNvPr id="3" name="Content Placeholder 2">
            <a:extLst>
              <a:ext uri="{FF2B5EF4-FFF2-40B4-BE49-F238E27FC236}">
                <a16:creationId xmlns:a16="http://schemas.microsoft.com/office/drawing/2014/main" xmlns="" id="{6EF9CA1A-5B38-4E26-9999-44F081264BD9}"/>
              </a:ext>
            </a:extLst>
          </p:cNvPr>
          <p:cNvSpPr>
            <a:spLocks noGrp="1"/>
          </p:cNvSpPr>
          <p:nvPr>
            <p:ph idx="1"/>
          </p:nvPr>
        </p:nvSpPr>
        <p:spPr>
          <a:xfrm>
            <a:off x="1097280" y="1845734"/>
            <a:ext cx="10058400" cy="3930812"/>
          </a:xfrm>
        </p:spPr>
        <p:txBody>
          <a:bodyPr>
            <a:normAutofit fontScale="92500" lnSpcReduction="10000"/>
          </a:bodyPr>
          <a:lstStyle/>
          <a:p>
            <a:r>
              <a:rPr lang="en-US" altLang="zh-CN" sz="3200" dirty="0"/>
              <a:t>Austin is considered to be a major center for high tech</a:t>
            </a:r>
            <a:r>
              <a:rPr lang="en-US" altLang="zh-CN" sz="3200" dirty="0" smtClean="0"/>
              <a:t>.</a:t>
            </a:r>
          </a:p>
          <a:p>
            <a:r>
              <a:rPr lang="en-US" sz="3200" dirty="0"/>
              <a:t>The region's rapid growth has led Forbes to rank the Austin metropolitan area number one among all big cities for jobs for 2012 in their annual </a:t>
            </a:r>
            <a:r>
              <a:rPr lang="en-US" sz="3200" dirty="0" smtClean="0"/>
              <a:t>survey. </a:t>
            </a:r>
          </a:p>
          <a:p>
            <a:r>
              <a:rPr lang="en-US" sz="3200" dirty="0" smtClean="0"/>
              <a:t>Austin's </a:t>
            </a:r>
            <a:r>
              <a:rPr lang="en-US" sz="3200" dirty="0"/>
              <a:t>largest employers include the Austin Independent School District, the City of Austin, Dell, the U.S. Federal Government, NXP Semiconductors, IBM, St. David's Healthcare Partnership, Seton Family of Hospitals, the State of Texas, the Texas State University, and the University of Texas at Austin.</a:t>
            </a:r>
          </a:p>
        </p:txBody>
      </p:sp>
      <p:pic>
        <p:nvPicPr>
          <p:cNvPr id="6"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56731" y="5726723"/>
            <a:ext cx="609600" cy="609600"/>
          </a:xfrm>
          <a:prstGeom prst="rect">
            <a:avLst/>
          </a:prstGeom>
        </p:spPr>
      </p:pic>
      <p:pic>
        <p:nvPicPr>
          <p:cNvPr id="7" name="音訊 6">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899026316"/>
      </p:ext>
    </p:extLst>
  </p:cSld>
  <p:clrMapOvr>
    <a:masterClrMapping/>
  </p:clrMapOvr>
  <mc:AlternateContent xmlns:mc="http://schemas.openxmlformats.org/markup-compatibility/2006">
    <mc:Choice xmlns:p14="http://schemas.microsoft.com/office/powerpoint/2010/main" Requires="p14">
      <p:transition spd="slow" p14:dur="2000" advTm="48181"/>
    </mc:Choice>
    <mc:Fallback>
      <p:transition spd="slow" advTm="481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6"/>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5570" fill="hold"/>
                                        <p:tgtEl>
                                          <p:spTgt spid="6"/>
                                        </p:tgtEl>
                                      </p:cBhvr>
                                    </p:cmd>
                                  </p:childTnLst>
                                </p:cTn>
                              </p:par>
                            </p:childTnLst>
                          </p:cTn>
                        </p:par>
                      </p:childTnLst>
                    </p:cTn>
                  </p:par>
                </p:childTnLst>
              </p:cTn>
              <p:nextCondLst>
                <p:cond evt="onClick" delay="0">
                  <p:tgtEl>
                    <p:spTgt spid="6"/>
                  </p:tgtEl>
                </p:cond>
              </p:nextCondLst>
            </p:seq>
            <p:audio>
              <p:cMediaNode vol="80000">
                <p:cTn id="12" fill="hold" display="0">
                  <p:stCondLst>
                    <p:cond delay="indefinite"/>
                  </p:stCondLst>
                  <p:endCondLst>
                    <p:cond evt="onStopAudio" delay="0">
                      <p:tgtEl>
                        <p:sldTgt/>
                      </p:tgtEl>
                    </p:cond>
                  </p:endCondLst>
                </p:cTn>
                <p:tgtEl>
                  <p:spTgt spid="6"/>
                </p:tgtEl>
              </p:cMediaNode>
            </p:audio>
            <p:audio isNarration="1">
              <p:cMediaNode vol="80000" showWhenStopped="0">
                <p:cTn id="13"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B43A89-0D20-407E-84CD-9BB7DEE6ED7F}"/>
              </a:ext>
            </a:extLst>
          </p:cNvPr>
          <p:cNvSpPr>
            <a:spLocks noGrp="1"/>
          </p:cNvSpPr>
          <p:nvPr>
            <p:ph type="title"/>
          </p:nvPr>
        </p:nvSpPr>
        <p:spPr>
          <a:xfrm>
            <a:off x="1211580" y="172302"/>
            <a:ext cx="10058400" cy="1450757"/>
          </a:xfrm>
        </p:spPr>
        <p:txBody>
          <a:bodyPr/>
          <a:lstStyle/>
          <a:p>
            <a:r>
              <a:rPr lang="en-US" dirty="0" smtClean="0"/>
              <a:t>Round Rock, Texas</a:t>
            </a:r>
            <a:endParaRPr lang="en-US" dirty="0"/>
          </a:p>
        </p:txBody>
      </p:sp>
      <p:sp>
        <p:nvSpPr>
          <p:cNvPr id="3" name="Content Placeholder 2">
            <a:extLst>
              <a:ext uri="{FF2B5EF4-FFF2-40B4-BE49-F238E27FC236}">
                <a16:creationId xmlns:a16="http://schemas.microsoft.com/office/drawing/2014/main" xmlns="" id="{6EF9CA1A-5B38-4E26-9999-44F081264BD9}"/>
              </a:ext>
            </a:extLst>
          </p:cNvPr>
          <p:cNvSpPr>
            <a:spLocks noGrp="1"/>
          </p:cNvSpPr>
          <p:nvPr>
            <p:ph idx="1"/>
          </p:nvPr>
        </p:nvSpPr>
        <p:spPr>
          <a:xfrm>
            <a:off x="1097280" y="1845734"/>
            <a:ext cx="10058400" cy="3930812"/>
          </a:xfrm>
        </p:spPr>
        <p:txBody>
          <a:bodyPr>
            <a:normAutofit lnSpcReduction="10000"/>
          </a:bodyPr>
          <a:lstStyle/>
          <a:p>
            <a:r>
              <a:rPr lang="en-US" altLang="zh-CN" sz="3200" dirty="0"/>
              <a:t>Round Rock is a city in the U.S. state of Texas, in Williamson County (with a small part in Travis</a:t>
            </a:r>
            <a:r>
              <a:rPr lang="en-US" altLang="zh-CN" sz="3200" dirty="0" smtClean="0"/>
              <a:t>), </a:t>
            </a:r>
            <a:r>
              <a:rPr lang="en-US" altLang="zh-CN" sz="3200" dirty="0"/>
              <a:t>which is a part of the Greater Austin, </a:t>
            </a:r>
            <a:r>
              <a:rPr lang="en-US" altLang="zh-CN" sz="3200" dirty="0" smtClean="0"/>
              <a:t>Texas .</a:t>
            </a:r>
          </a:p>
          <a:p>
            <a:r>
              <a:rPr lang="en-US" sz="3200" dirty="0"/>
              <a:t>In August 2008, Money magazine named Round Rock as the seventh-best American small city in which to live</a:t>
            </a:r>
            <a:r>
              <a:rPr lang="en-US" sz="3200" dirty="0" smtClean="0"/>
              <a:t>. </a:t>
            </a:r>
            <a:r>
              <a:rPr lang="en-US" sz="3200" dirty="0"/>
              <a:t>Round Rock was the only Texas city to make the Top 10. In a CNN article dated July 1, 2009, Round Rock was listed as the second fastest-growing city in the country, with a population growth of 8.2% in the preceding </a:t>
            </a:r>
            <a:r>
              <a:rPr lang="en-US" sz="3200" dirty="0" smtClean="0"/>
              <a:t>year.</a:t>
            </a:r>
            <a:endParaRPr lang="en-US" sz="3200" dirty="0"/>
          </a:p>
        </p:txBody>
      </p:sp>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47938" y="5920154"/>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01952743"/>
      </p:ext>
    </p:extLst>
  </p:cSld>
  <p:clrMapOvr>
    <a:masterClrMapping/>
  </p:clrMapOvr>
  <mc:AlternateContent xmlns:mc="http://schemas.openxmlformats.org/markup-compatibility/2006">
    <mc:Choice xmlns:p14="http://schemas.microsoft.com/office/powerpoint/2010/main" Requires="p14">
      <p:transition spd="slow" p14:dur="2000" advTm="43881"/>
    </mc:Choice>
    <mc:Fallback>
      <p:transition spd="slow" advTm="438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3878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CB43A89-0D20-407E-84CD-9BB7DEE6ED7F}"/>
              </a:ext>
            </a:extLst>
          </p:cNvPr>
          <p:cNvSpPr>
            <a:spLocks noGrp="1"/>
          </p:cNvSpPr>
          <p:nvPr>
            <p:ph type="title"/>
          </p:nvPr>
        </p:nvSpPr>
        <p:spPr>
          <a:xfrm>
            <a:off x="1211580" y="172302"/>
            <a:ext cx="10058400" cy="1450757"/>
          </a:xfrm>
        </p:spPr>
        <p:txBody>
          <a:bodyPr/>
          <a:lstStyle/>
          <a:p>
            <a:r>
              <a:rPr lang="en-US" dirty="0" smtClean="0"/>
              <a:t>Round Rock, Texas - continued</a:t>
            </a:r>
            <a:endParaRPr lang="en-US" dirty="0"/>
          </a:p>
        </p:txBody>
      </p:sp>
      <p:sp>
        <p:nvSpPr>
          <p:cNvPr id="3" name="Content Placeholder 2">
            <a:extLst>
              <a:ext uri="{FF2B5EF4-FFF2-40B4-BE49-F238E27FC236}">
                <a16:creationId xmlns:a16="http://schemas.microsoft.com/office/drawing/2014/main" xmlns="" id="{6EF9CA1A-5B38-4E26-9999-44F081264BD9}"/>
              </a:ext>
            </a:extLst>
          </p:cNvPr>
          <p:cNvSpPr>
            <a:spLocks noGrp="1"/>
          </p:cNvSpPr>
          <p:nvPr>
            <p:ph idx="1"/>
          </p:nvPr>
        </p:nvSpPr>
        <p:spPr>
          <a:xfrm>
            <a:off x="1097280" y="1845734"/>
            <a:ext cx="10058400" cy="3930812"/>
          </a:xfrm>
        </p:spPr>
        <p:txBody>
          <a:bodyPr>
            <a:normAutofit/>
          </a:bodyPr>
          <a:lstStyle/>
          <a:p>
            <a:r>
              <a:rPr lang="en-US" altLang="zh-CN" sz="3200" dirty="0"/>
              <a:t>In the Austin-Round Rock MSA, the median price of single-family homes increased by 3.6 percent year-over-year in January 2018 to $290,000. Home sales increased by 8.5 percent to 1,655 sales, citing continual demand. Housing inventory of single-family homes in the Austin-Round Rock MSA stayed at 1.9 months of inventory, the same as last January. </a:t>
            </a:r>
            <a:endParaRPr lang="en-US" sz="3200" dirty="0"/>
          </a:p>
        </p:txBody>
      </p:sp>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21562" y="5506915"/>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55364040"/>
      </p:ext>
    </p:extLst>
  </p:cSld>
  <p:clrMapOvr>
    <a:masterClrMapping/>
  </p:clrMapOvr>
  <mc:AlternateContent xmlns:mc="http://schemas.openxmlformats.org/markup-compatibility/2006">
    <mc:Choice xmlns:p14="http://schemas.microsoft.com/office/powerpoint/2010/main" Requires="p14">
      <p:transition spd="slow" p14:dur="2000" advTm="48711"/>
    </mc:Choice>
    <mc:Fallback>
      <p:transition spd="slow" advTm="48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43940" fill="hold"/>
                                        <p:tgtEl>
                                          <p:spTgt spid="5"/>
                                        </p:tgtEl>
                                      </p:cBhvr>
                                    </p:cmd>
                                  </p:childTnLst>
                                </p:cTn>
                              </p:par>
                            </p:childTnLst>
                          </p:cTn>
                        </p:par>
                      </p:childTnLst>
                    </p:cTn>
                  </p:par>
                </p:childTnLst>
              </p:cTn>
              <p:nextCondLst>
                <p:cond evt="onClick" delay="0">
                  <p:tgtEl>
                    <p:spTgt spid="5"/>
                  </p:tgtEl>
                </p:cond>
              </p:nextCondLst>
            </p:seq>
            <p:audio>
              <p:cMediaNode vol="80000">
                <p:cTn id="12" fill="hold" display="0">
                  <p:stCondLst>
                    <p:cond delay="indefinite"/>
                  </p:stCondLst>
                  <p:endCondLst>
                    <p:cond evt="onStopAudio" delay="0">
                      <p:tgtEl>
                        <p:sldTgt/>
                      </p:tgtEl>
                    </p:cond>
                  </p:endCondLst>
                </p:cTn>
                <p:tgtEl>
                  <p:spTgt spid="5"/>
                </p:tgtEl>
              </p:cMediaNode>
            </p:audio>
            <p:audio isNarration="1">
              <p:cMediaNode vol="80000" showWhenStopped="0">
                <p:cTn id="13"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8B92D4-9CC2-46EC-947C-0238DA2E4411}"/>
              </a:ext>
            </a:extLst>
          </p:cNvPr>
          <p:cNvSpPr>
            <a:spLocks noGrp="1"/>
          </p:cNvSpPr>
          <p:nvPr>
            <p:ph type="title"/>
          </p:nvPr>
        </p:nvSpPr>
        <p:spPr/>
        <p:txBody>
          <a:bodyPr/>
          <a:lstStyle/>
          <a:p>
            <a:r>
              <a:rPr lang="en-US" dirty="0"/>
              <a:t>The Problem</a:t>
            </a:r>
          </a:p>
        </p:txBody>
      </p:sp>
      <p:sp>
        <p:nvSpPr>
          <p:cNvPr id="3" name="Content Placeholder 2">
            <a:extLst>
              <a:ext uri="{FF2B5EF4-FFF2-40B4-BE49-F238E27FC236}">
                <a16:creationId xmlns:a16="http://schemas.microsoft.com/office/drawing/2014/main" xmlns="" id="{CBEA2A8F-5129-4E09-8559-F51D903DAEB6}"/>
              </a:ext>
            </a:extLst>
          </p:cNvPr>
          <p:cNvSpPr>
            <a:spLocks noGrp="1"/>
          </p:cNvSpPr>
          <p:nvPr>
            <p:ph idx="1"/>
          </p:nvPr>
        </p:nvSpPr>
        <p:spPr/>
        <p:txBody>
          <a:bodyPr anchor="t">
            <a:normAutofit/>
          </a:bodyPr>
          <a:lstStyle/>
          <a:p>
            <a:pPr marL="0" indent="0">
              <a:spcBef>
                <a:spcPts val="0"/>
              </a:spcBef>
              <a:spcAft>
                <a:spcPts val="1200"/>
              </a:spcAft>
              <a:buNone/>
            </a:pPr>
            <a:r>
              <a:rPr lang="en-US" sz="3200" dirty="0"/>
              <a:t>This project is customized for clients who are interested in investment property in both Round Rock, Texas and Los Angeles County. With respect to the data collected for the two Metropolitan Area, over the years, we present the client the comparison between two cities regarding </a:t>
            </a:r>
            <a:r>
              <a:rPr lang="en-US" sz="3200" dirty="0" smtClean="0"/>
              <a:t>investing </a:t>
            </a:r>
            <a:r>
              <a:rPr lang="en-US" sz="3200" dirty="0"/>
              <a:t>purpose. I will analyze data on the </a:t>
            </a:r>
            <a:r>
              <a:rPr lang="en-US" sz="3200" dirty="0" smtClean="0"/>
              <a:t>“house </a:t>
            </a:r>
            <a:r>
              <a:rPr lang="en-US" sz="3200" dirty="0"/>
              <a:t>price </a:t>
            </a:r>
            <a:r>
              <a:rPr lang="en-US" sz="3200" dirty="0" smtClean="0"/>
              <a:t>index”</a:t>
            </a:r>
            <a:r>
              <a:rPr lang="en-US" sz="3200" dirty="0"/>
              <a:t>, "Population trend", "Demographics", and </a:t>
            </a:r>
            <a:r>
              <a:rPr lang="en-US" sz="3200" dirty="0" smtClean="0"/>
              <a:t>“</a:t>
            </a:r>
            <a:r>
              <a:rPr lang="en-US" sz="3200" dirty="0"/>
              <a:t>unemployment </a:t>
            </a:r>
            <a:r>
              <a:rPr lang="en-US" sz="3200" dirty="0" smtClean="0"/>
              <a:t>rate” </a:t>
            </a:r>
            <a:r>
              <a:rPr lang="en-US" sz="3200" dirty="0"/>
              <a:t>for both cities. </a:t>
            </a:r>
          </a:p>
        </p:txBody>
      </p:sp>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377246" y="5791200"/>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16319962"/>
      </p:ext>
    </p:extLst>
  </p:cSld>
  <p:clrMapOvr>
    <a:masterClrMapping/>
  </p:clrMapOvr>
  <mc:AlternateContent xmlns:mc="http://schemas.openxmlformats.org/markup-compatibility/2006">
    <mc:Choice xmlns:p14="http://schemas.microsoft.com/office/powerpoint/2010/main" Requires="p14">
      <p:transition spd="slow" p14:dur="2000" advTm="45840"/>
    </mc:Choice>
    <mc:Fallback>
      <p:transition spd="slow" advTm="458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 presetClass="entr" presetSubtype="0" fill="hold"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5"/>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38740" fill="hold"/>
                                        <p:tgtEl>
                                          <p:spTgt spid="5"/>
                                        </p:tgtEl>
                                      </p:cBhvr>
                                    </p:cmd>
                                  </p:childTnLst>
                                </p:cTn>
                              </p:par>
                            </p:childTnLst>
                          </p:cTn>
                        </p:par>
                      </p:childTnLst>
                    </p:cTn>
                  </p:par>
                </p:childTnLst>
              </p:cTn>
              <p:nextCondLst>
                <p:cond evt="onClick" delay="0">
                  <p:tgtEl>
                    <p:spTgt spid="5"/>
                  </p:tgtEl>
                </p:cond>
              </p:nextCondLst>
            </p:seq>
            <p:audio>
              <p:cMediaNode vol="80000">
                <p:cTn id="14" fill="hold" display="0">
                  <p:stCondLst>
                    <p:cond delay="indefinite"/>
                  </p:stCondLst>
                  <p:endCondLst>
                    <p:cond evt="onStopAudio" delay="0">
                      <p:tgtEl>
                        <p:sldTgt/>
                      </p:tgtEl>
                    </p:cond>
                  </p:endCondLst>
                </p:cTn>
                <p:tgtEl>
                  <p:spTgt spid="5"/>
                </p:tgtEl>
              </p:cMediaNode>
            </p:audio>
            <p:audio isNarration="1">
              <p:cMediaNode vol="80000" showWhenStopped="0">
                <p:cTn id="15"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78B92D4-9CC2-46EC-947C-0238DA2E4411}"/>
              </a:ext>
            </a:extLst>
          </p:cNvPr>
          <p:cNvSpPr>
            <a:spLocks noGrp="1"/>
          </p:cNvSpPr>
          <p:nvPr>
            <p:ph type="title"/>
          </p:nvPr>
        </p:nvSpPr>
        <p:spPr/>
        <p:txBody>
          <a:bodyPr/>
          <a:lstStyle/>
          <a:p>
            <a:r>
              <a:rPr lang="en-US" dirty="0" smtClean="0"/>
              <a:t>Limitations</a:t>
            </a:r>
            <a:endParaRPr lang="en-US" dirty="0"/>
          </a:p>
        </p:txBody>
      </p:sp>
      <p:sp>
        <p:nvSpPr>
          <p:cNvPr id="3" name="Content Placeholder 2">
            <a:extLst>
              <a:ext uri="{FF2B5EF4-FFF2-40B4-BE49-F238E27FC236}">
                <a16:creationId xmlns:a16="http://schemas.microsoft.com/office/drawing/2014/main" xmlns="" id="{CBEA2A8F-5129-4E09-8559-F51D903DAEB6}"/>
              </a:ext>
            </a:extLst>
          </p:cNvPr>
          <p:cNvSpPr>
            <a:spLocks noGrp="1"/>
          </p:cNvSpPr>
          <p:nvPr>
            <p:ph idx="1"/>
          </p:nvPr>
        </p:nvSpPr>
        <p:spPr/>
        <p:txBody>
          <a:bodyPr anchor="t">
            <a:normAutofit/>
          </a:bodyPr>
          <a:lstStyle/>
          <a:p>
            <a:pPr marL="0" indent="0">
              <a:spcBef>
                <a:spcPts val="0"/>
              </a:spcBef>
              <a:spcAft>
                <a:spcPts val="1200"/>
              </a:spcAft>
              <a:buNone/>
            </a:pPr>
            <a:r>
              <a:rPr lang="en-US" sz="3200" dirty="0"/>
              <a:t>While these factors are important to consider for investing purpose, investors may also think about other factors like operating expenses, property tax rates, financing conditions, etc., which are not covered in our datasets. </a:t>
            </a:r>
          </a:p>
        </p:txBody>
      </p:sp>
      <p:pic>
        <p:nvPicPr>
          <p:cNvPr id="5" name="錄製的聲音">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013831" y="5673970"/>
            <a:ext cx="609600" cy="609600"/>
          </a:xfrm>
          <a:prstGeom prst="rect">
            <a:avLst/>
          </a:prstGeom>
        </p:spPr>
      </p:pic>
      <p:pic>
        <p:nvPicPr>
          <p:cNvPr id="6" name="音訊 5">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10480300"/>
      </p:ext>
    </p:extLst>
  </p:cSld>
  <p:clrMapOvr>
    <a:masterClrMapping/>
  </p:clrMapOvr>
  <mc:AlternateContent xmlns:mc="http://schemas.openxmlformats.org/markup-compatibility/2006">
    <mc:Choice xmlns:p14="http://schemas.microsoft.com/office/powerpoint/2010/main" Requires="p14">
      <p:transition spd="slow" p14:dur="2000" advTm="28511"/>
    </mc:Choice>
    <mc:Fallback>
      <p:transition spd="slow" advTm="285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par>
                                <p:cTn id="7" presetID="1" presetClass="entr" presetSubtype="0" fill="hold" nodeType="withEffect">
                                  <p:stCondLst>
                                    <p:cond delay="0"/>
                                  </p:stCondLst>
                                  <p:childTnLst>
                                    <p:set>
                                      <p:cBhvr>
                                        <p:cTn id="8"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9" restart="whenNotActive" fill="hold" evtFilter="cancelBubble" nodeType="interactiveSeq">
                <p:stCondLst>
                  <p:cond evt="onClick" delay="0">
                    <p:tgtEl>
                      <p:spTgt spid="5"/>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23889" fill="hold"/>
                                        <p:tgtEl>
                                          <p:spTgt spid="5"/>
                                        </p:tgtEl>
                                      </p:cBhvr>
                                    </p:cmd>
                                  </p:childTnLst>
                                </p:cTn>
                              </p:par>
                            </p:childTnLst>
                          </p:cTn>
                        </p:par>
                      </p:childTnLst>
                    </p:cTn>
                  </p:par>
                </p:childTnLst>
              </p:cTn>
              <p:nextCondLst>
                <p:cond evt="onClick" delay="0">
                  <p:tgtEl>
                    <p:spTgt spid="5"/>
                  </p:tgtEl>
                </p:cond>
              </p:nextCondLst>
            </p:seq>
            <p:audio>
              <p:cMediaNode vol="80000">
                <p:cTn id="14" fill="hold" display="0">
                  <p:stCondLst>
                    <p:cond delay="indefinite"/>
                  </p:stCondLst>
                  <p:endCondLst>
                    <p:cond evt="onStopAudio" delay="0">
                      <p:tgtEl>
                        <p:sldTgt/>
                      </p:tgtEl>
                    </p:cond>
                  </p:endCondLst>
                </p:cTn>
                <p:tgtEl>
                  <p:spTgt spid="5"/>
                </p:tgtEl>
              </p:cMediaNode>
            </p:audio>
            <p:audio isNarration="1">
              <p:cMediaNode vol="80000" showWhenStopped="0">
                <p:cTn id="15"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8.6"/>
</p:tagLst>
</file>

<file path=ppt/theme/theme1.xml><?xml version="1.0" encoding="utf-8"?>
<a:theme xmlns:a="http://schemas.openxmlformats.org/drawingml/2006/main" name="Retrospect">
  <a:themeElements>
    <a:clrScheme name="Retrospect">
      <a:dk1>
        <a:srgbClr val="000000"/>
      </a:dk1>
      <a:lt1>
        <a:srgbClr val="FFFFFF"/>
      </a:lt1>
      <a:dk2>
        <a:srgbClr val="46464A"/>
      </a:dk2>
      <a:lt2>
        <a:srgbClr val="D1D9E1"/>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xmlns="" name="Retrospect" id="{5F128B03-DCCA-4EEB-AB3B-CF2899314A46}" vid="{BAB94BD4-5D6D-4148-AB57-A4CCF1FD4E0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12070</TotalTime>
  <Words>1516</Words>
  <Application>Microsoft Office PowerPoint</Application>
  <PresentationFormat>自訂</PresentationFormat>
  <Paragraphs>96</Paragraphs>
  <Slides>24</Slides>
  <Notes>6</Notes>
  <HiddenSlides>0</HiddenSlides>
  <MMClips>48</MMClips>
  <ScaleCrop>false</ScaleCrop>
  <HeadingPairs>
    <vt:vector size="4" baseType="variant">
      <vt:variant>
        <vt:lpstr>佈景主題</vt:lpstr>
      </vt:variant>
      <vt:variant>
        <vt:i4>1</vt:i4>
      </vt:variant>
      <vt:variant>
        <vt:lpstr>投影片標題</vt:lpstr>
      </vt:variant>
      <vt:variant>
        <vt:i4>24</vt:i4>
      </vt:variant>
    </vt:vector>
  </HeadingPairs>
  <TitlesOfParts>
    <vt:vector size="25" baseType="lpstr">
      <vt:lpstr>Retrospect</vt:lpstr>
      <vt:lpstr>Investment in House Property between  Round Rock, TX  &amp; Los Angeles County</vt:lpstr>
      <vt:lpstr>Background </vt:lpstr>
      <vt:lpstr>County of Los Angeles</vt:lpstr>
      <vt:lpstr>County of Los Angeles – continued </vt:lpstr>
      <vt:lpstr>Austin, Texas</vt:lpstr>
      <vt:lpstr>Round Rock, Texas</vt:lpstr>
      <vt:lpstr>Round Rock, Texas - continued</vt:lpstr>
      <vt:lpstr>The Problem</vt:lpstr>
      <vt:lpstr>Limitations</vt:lpstr>
      <vt:lpstr>A Solution</vt:lpstr>
      <vt:lpstr>The Dataset</vt:lpstr>
      <vt:lpstr>Data Wrangling</vt:lpstr>
      <vt:lpstr>Data Wrangling</vt:lpstr>
      <vt:lpstr>Data Wrangling</vt:lpstr>
      <vt:lpstr>Data Wrangling</vt:lpstr>
      <vt:lpstr>Data Wrangling</vt:lpstr>
      <vt:lpstr>EDA – Unemployment Rate</vt:lpstr>
      <vt:lpstr>EDA – Population Growth</vt:lpstr>
      <vt:lpstr>EDA - HPI</vt:lpstr>
      <vt:lpstr>EDA – HPI continued</vt:lpstr>
      <vt:lpstr>EDA - Demographics</vt:lpstr>
      <vt:lpstr>Conclusion</vt:lpstr>
      <vt:lpstr>Improve Training Data</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Katherine Hemzacek</dc:creator>
  <cp:lastModifiedBy>Lishuang Cen</cp:lastModifiedBy>
  <cp:revision>82</cp:revision>
  <dcterms:created xsi:type="dcterms:W3CDTF">2017-09-15T00:19:49Z</dcterms:created>
  <dcterms:modified xsi:type="dcterms:W3CDTF">2018-02-27T06:57:40Z</dcterms:modified>
</cp:coreProperties>
</file>

<file path=docProps/thumbnail.jpeg>
</file>